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5" r:id="rId1"/>
  </p:sldMasterIdLst>
  <p:notesMasterIdLst>
    <p:notesMasterId r:id="rId42"/>
  </p:notesMasterIdLst>
  <p:handoutMasterIdLst>
    <p:handoutMasterId r:id="rId43"/>
  </p:handoutMasterIdLst>
  <p:sldIdLst>
    <p:sldId id="256" r:id="rId2"/>
    <p:sldId id="291" r:id="rId3"/>
    <p:sldId id="298" r:id="rId4"/>
    <p:sldId id="307" r:id="rId5"/>
    <p:sldId id="374" r:id="rId6"/>
    <p:sldId id="313" r:id="rId7"/>
    <p:sldId id="292" r:id="rId8"/>
    <p:sldId id="314" r:id="rId9"/>
    <p:sldId id="368" r:id="rId10"/>
    <p:sldId id="390" r:id="rId11"/>
    <p:sldId id="403" r:id="rId12"/>
    <p:sldId id="293" r:id="rId13"/>
    <p:sldId id="294" r:id="rId14"/>
    <p:sldId id="295" r:id="rId15"/>
    <p:sldId id="333" r:id="rId16"/>
    <p:sldId id="296" r:id="rId17"/>
    <p:sldId id="360" r:id="rId18"/>
    <p:sldId id="399" r:id="rId19"/>
    <p:sldId id="412" r:id="rId20"/>
    <p:sldId id="397" r:id="rId21"/>
    <p:sldId id="414" r:id="rId22"/>
    <p:sldId id="415" r:id="rId23"/>
    <p:sldId id="260" r:id="rId24"/>
    <p:sldId id="404" r:id="rId25"/>
    <p:sldId id="410" r:id="rId26"/>
    <p:sldId id="413" r:id="rId27"/>
    <p:sldId id="411" r:id="rId28"/>
    <p:sldId id="400" r:id="rId29"/>
    <p:sldId id="406" r:id="rId30"/>
    <p:sldId id="407" r:id="rId31"/>
    <p:sldId id="401" r:id="rId32"/>
    <p:sldId id="330" r:id="rId33"/>
    <p:sldId id="345" r:id="rId34"/>
    <p:sldId id="347" r:id="rId35"/>
    <p:sldId id="377" r:id="rId36"/>
    <p:sldId id="373" r:id="rId37"/>
    <p:sldId id="381" r:id="rId38"/>
    <p:sldId id="382" r:id="rId39"/>
    <p:sldId id="389" r:id="rId40"/>
    <p:sldId id="326" r:id="rId41"/>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91" autoAdjust="0"/>
    <p:restoredTop sz="94636" autoAdjust="0"/>
  </p:normalViewPr>
  <p:slideViewPr>
    <p:cSldViewPr>
      <p:cViewPr>
        <p:scale>
          <a:sx n="55" d="100"/>
          <a:sy n="55" d="100"/>
        </p:scale>
        <p:origin x="-90" y="-2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7050"/>
    </p:cViewPr>
  </p:sorterViewPr>
  <p:notesViewPr>
    <p:cSldViewPr>
      <p:cViewPr varScale="1">
        <p:scale>
          <a:sx n="55" d="100"/>
          <a:sy n="55" d="100"/>
        </p:scale>
        <p:origin x="-2880"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defTabSz="931863" eaLnBrk="1" hangingPunct="1">
              <a:defRPr sz="1200"/>
            </a:lvl1pPr>
          </a:lstStyle>
          <a:p>
            <a:endParaRPr lang="en-US" altLang="en-US" dirty="0"/>
          </a:p>
        </p:txBody>
      </p:sp>
      <p:sp>
        <p:nvSpPr>
          <p:cNvPr id="46083" name="Rectangle 3"/>
          <p:cNvSpPr>
            <a:spLocks noGrp="1" noChangeArrowheads="1"/>
          </p:cNvSpPr>
          <p:nvPr>
            <p:ph type="dt" sz="quarter"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defTabSz="931863" eaLnBrk="1" hangingPunct="1">
              <a:defRPr sz="1200"/>
            </a:lvl1pPr>
          </a:lstStyle>
          <a:p>
            <a:endParaRPr lang="en-US" altLang="en-US" dirty="0"/>
          </a:p>
        </p:txBody>
      </p:sp>
      <p:sp>
        <p:nvSpPr>
          <p:cNvPr id="46084" name="Rectangle 4"/>
          <p:cNvSpPr>
            <a:spLocks noGrp="1" noChangeArrowheads="1"/>
          </p:cNvSpPr>
          <p:nvPr>
            <p:ph type="ftr" sz="quarter" idx="2"/>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defTabSz="931863" eaLnBrk="1" hangingPunct="1">
              <a:defRPr sz="1200"/>
            </a:lvl1pPr>
          </a:lstStyle>
          <a:p>
            <a:endParaRPr lang="en-US" altLang="en-US" dirty="0"/>
          </a:p>
        </p:txBody>
      </p:sp>
      <p:sp>
        <p:nvSpPr>
          <p:cNvPr id="46085" name="Rectangle 5"/>
          <p:cNvSpPr>
            <a:spLocks noGrp="1" noChangeArrowheads="1"/>
          </p:cNvSpPr>
          <p:nvPr>
            <p:ph type="sldNum" sz="quarter" idx="3"/>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defTabSz="931863" eaLnBrk="1" hangingPunct="1">
              <a:defRPr sz="1200"/>
            </a:lvl1pPr>
          </a:lstStyle>
          <a:p>
            <a:fld id="{05B95F67-43A1-4840-BA05-8080A30BD3BD}" type="slidenum">
              <a:rPr lang="en-US" altLang="en-US"/>
              <a:pPr/>
              <a:t>‹#›</a:t>
            </a:fld>
            <a:endParaRPr lang="en-US" altLang="en-US" dirty="0"/>
          </a:p>
        </p:txBody>
      </p:sp>
    </p:spTree>
    <p:extLst>
      <p:ext uri="{BB962C8B-B14F-4D97-AF65-F5344CB8AC3E}">
        <p14:creationId xmlns:p14="http://schemas.microsoft.com/office/powerpoint/2010/main" val="786909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defTabSz="931863" eaLnBrk="1" hangingPunct="1">
              <a:defRPr sz="1200"/>
            </a:lvl1pPr>
          </a:lstStyle>
          <a:p>
            <a:endParaRPr lang="en-US" altLang="en-US" dirty="0"/>
          </a:p>
        </p:txBody>
      </p:sp>
      <p:sp>
        <p:nvSpPr>
          <p:cNvPr id="3075" name="Rectangle 3"/>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defTabSz="931863" eaLnBrk="1" hangingPunct="1">
              <a:defRPr sz="1200"/>
            </a:lvl1pPr>
          </a:lstStyle>
          <a:p>
            <a:endParaRPr lang="en-US" altLang="en-US" dirty="0"/>
          </a:p>
        </p:txBody>
      </p:sp>
      <p:sp>
        <p:nvSpPr>
          <p:cNvPr id="307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701675" y="4416425"/>
            <a:ext cx="560705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8" name="Rectangle 6"/>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defTabSz="931863" eaLnBrk="1" hangingPunct="1">
              <a:defRPr sz="1200"/>
            </a:lvl1pPr>
          </a:lstStyle>
          <a:p>
            <a:endParaRPr lang="en-US" altLang="en-US" dirty="0"/>
          </a:p>
        </p:txBody>
      </p:sp>
      <p:sp>
        <p:nvSpPr>
          <p:cNvPr id="3079" name="Rectangle 7"/>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defTabSz="931863" eaLnBrk="1" hangingPunct="1">
              <a:defRPr sz="1200"/>
            </a:lvl1pPr>
          </a:lstStyle>
          <a:p>
            <a:fld id="{BC3A14D8-32AE-4BFC-A598-34B59C29F662}" type="slidenum">
              <a:rPr lang="en-US" altLang="en-US"/>
              <a:pPr/>
              <a:t>‹#›</a:t>
            </a:fld>
            <a:endParaRPr lang="en-US" altLang="en-US" dirty="0"/>
          </a:p>
        </p:txBody>
      </p:sp>
    </p:spTree>
    <p:extLst>
      <p:ext uri="{BB962C8B-B14F-4D97-AF65-F5344CB8AC3E}">
        <p14:creationId xmlns:p14="http://schemas.microsoft.com/office/powerpoint/2010/main" val="316895823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D5AD69-E1EF-4FFE-8BD9-11478BD93617}" type="slidenum">
              <a:rPr lang="en-US" altLang="en-US"/>
              <a:pPr/>
              <a:t>1</a:t>
            </a:fld>
            <a:endParaRPr lang="en-US" altLang="en-US" dirty="0"/>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9641573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6995AF-9710-4CFA-9D51-5BC6A93D622C}" type="slidenum">
              <a:rPr lang="en-US" altLang="en-US"/>
              <a:pPr/>
              <a:t>13</a:t>
            </a:fld>
            <a:endParaRPr lang="en-US" altLang="en-US" dirty="0"/>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3626694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6995AF-9710-4CFA-9D51-5BC6A93D622C}" type="slidenum">
              <a:rPr lang="en-US" altLang="en-US"/>
              <a:pPr/>
              <a:t>14</a:t>
            </a:fld>
            <a:endParaRPr lang="en-US" altLang="en-US" dirty="0"/>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502205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8F994D-9B84-4852-ADE7-2FD7BD197ED2}" type="slidenum">
              <a:rPr lang="en-US" altLang="en-US"/>
              <a:pPr/>
              <a:t>15</a:t>
            </a:fld>
            <a:endParaRPr lang="en-US" alt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6140209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6995AF-9710-4CFA-9D51-5BC6A93D622C}" type="slidenum">
              <a:rPr lang="en-US" altLang="en-US"/>
              <a:pPr/>
              <a:t>16</a:t>
            </a:fld>
            <a:endParaRPr lang="en-US" altLang="en-US" dirty="0"/>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7197066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823C2F-14F6-40C8-9599-F23ED2D66649}" type="slidenum">
              <a:rPr lang="en-US" altLang="en-US"/>
              <a:pPr/>
              <a:t>23</a:t>
            </a:fld>
            <a:endParaRPr lang="en-US" altLang="en-US" dirty="0"/>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42938182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B426E5-7588-41CE-A3F7-9822ED282DFF}" type="slidenum">
              <a:rPr lang="en-US" altLang="en-US"/>
              <a:pPr/>
              <a:t>24</a:t>
            </a:fld>
            <a:endParaRPr lang="en-US" altLang="en-US" dirty="0"/>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6093485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3A14D8-32AE-4BFC-A598-34B59C29F662}" type="slidenum">
              <a:rPr lang="en-US" altLang="en-US" smtClean="0"/>
              <a:pPr/>
              <a:t>25</a:t>
            </a:fld>
            <a:endParaRPr lang="en-US" altLang="en-US"/>
          </a:p>
        </p:txBody>
      </p:sp>
    </p:spTree>
    <p:extLst>
      <p:ext uri="{BB962C8B-B14F-4D97-AF65-F5344CB8AC3E}">
        <p14:creationId xmlns:p14="http://schemas.microsoft.com/office/powerpoint/2010/main" val="10642619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B426E5-7588-41CE-A3F7-9822ED282DFF}" type="slidenum">
              <a:rPr lang="en-US" altLang="en-US"/>
              <a:pPr/>
              <a:t>28</a:t>
            </a:fld>
            <a:endParaRPr lang="en-US" altLang="en-US" dirty="0"/>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40936682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3A14D8-32AE-4BFC-A598-34B59C29F662}" type="slidenum">
              <a:rPr lang="en-US" altLang="en-US" smtClean="0"/>
              <a:pPr/>
              <a:t>29</a:t>
            </a:fld>
            <a:endParaRPr lang="en-US" altLang="en-US"/>
          </a:p>
        </p:txBody>
      </p:sp>
    </p:spTree>
    <p:extLst>
      <p:ext uri="{BB962C8B-B14F-4D97-AF65-F5344CB8AC3E}">
        <p14:creationId xmlns:p14="http://schemas.microsoft.com/office/powerpoint/2010/main" val="12824007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3A14D8-32AE-4BFC-A598-34B59C29F662}" type="slidenum">
              <a:rPr lang="en-US" altLang="en-US" smtClean="0"/>
              <a:pPr/>
              <a:t>30</a:t>
            </a:fld>
            <a:endParaRPr lang="en-US" altLang="en-US"/>
          </a:p>
        </p:txBody>
      </p:sp>
    </p:spTree>
    <p:extLst>
      <p:ext uri="{BB962C8B-B14F-4D97-AF65-F5344CB8AC3E}">
        <p14:creationId xmlns:p14="http://schemas.microsoft.com/office/powerpoint/2010/main" val="3496978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B426E5-7588-41CE-A3F7-9822ED282DFF}" type="slidenum">
              <a:rPr lang="en-US" altLang="en-US"/>
              <a:pPr/>
              <a:t>2</a:t>
            </a:fld>
            <a:endParaRPr lang="en-US" altLang="en-US" dirty="0"/>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4722518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B426E5-7588-41CE-A3F7-9822ED282DFF}" type="slidenum">
              <a:rPr lang="en-US" altLang="en-US"/>
              <a:pPr/>
              <a:t>31</a:t>
            </a:fld>
            <a:endParaRPr lang="en-US" altLang="en-US" dirty="0"/>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4856012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6912" indent="-287275">
              <a:defRPr>
                <a:solidFill>
                  <a:schemeClr val="tx1"/>
                </a:solidFill>
                <a:latin typeface="Arial" charset="0"/>
              </a:defRPr>
            </a:lvl2pPr>
            <a:lvl3pPr marL="1149093" indent="-229820">
              <a:defRPr>
                <a:solidFill>
                  <a:schemeClr val="tx1"/>
                </a:solidFill>
                <a:latin typeface="Arial" charset="0"/>
              </a:defRPr>
            </a:lvl3pPr>
            <a:lvl4pPr marL="1608733" indent="-229820">
              <a:defRPr>
                <a:solidFill>
                  <a:schemeClr val="tx1"/>
                </a:solidFill>
                <a:latin typeface="Arial" charset="0"/>
              </a:defRPr>
            </a:lvl4pPr>
            <a:lvl5pPr marL="2068372" indent="-229820">
              <a:defRPr>
                <a:solidFill>
                  <a:schemeClr val="tx1"/>
                </a:solidFill>
                <a:latin typeface="Arial" charset="0"/>
              </a:defRPr>
            </a:lvl5pPr>
            <a:lvl6pPr marL="2528009" indent="-229820" eaLnBrk="0" fontAlgn="base" hangingPunct="0">
              <a:spcBef>
                <a:spcPct val="0"/>
              </a:spcBef>
              <a:spcAft>
                <a:spcPct val="0"/>
              </a:spcAft>
              <a:defRPr>
                <a:solidFill>
                  <a:schemeClr val="tx1"/>
                </a:solidFill>
                <a:latin typeface="Arial" charset="0"/>
              </a:defRPr>
            </a:lvl6pPr>
            <a:lvl7pPr marL="2987648" indent="-229820" eaLnBrk="0" fontAlgn="base" hangingPunct="0">
              <a:spcBef>
                <a:spcPct val="0"/>
              </a:spcBef>
              <a:spcAft>
                <a:spcPct val="0"/>
              </a:spcAft>
              <a:defRPr>
                <a:solidFill>
                  <a:schemeClr val="tx1"/>
                </a:solidFill>
                <a:latin typeface="Arial" charset="0"/>
              </a:defRPr>
            </a:lvl7pPr>
            <a:lvl8pPr marL="3447285" indent="-229820" eaLnBrk="0" fontAlgn="base" hangingPunct="0">
              <a:spcBef>
                <a:spcPct val="0"/>
              </a:spcBef>
              <a:spcAft>
                <a:spcPct val="0"/>
              </a:spcAft>
              <a:defRPr>
                <a:solidFill>
                  <a:schemeClr val="tx1"/>
                </a:solidFill>
                <a:latin typeface="Arial" charset="0"/>
              </a:defRPr>
            </a:lvl8pPr>
            <a:lvl9pPr marL="3906924" indent="-229820" eaLnBrk="0" fontAlgn="base" hangingPunct="0">
              <a:spcBef>
                <a:spcPct val="0"/>
              </a:spcBef>
              <a:spcAft>
                <a:spcPct val="0"/>
              </a:spcAft>
              <a:defRPr>
                <a:solidFill>
                  <a:schemeClr val="tx1"/>
                </a:solidFill>
                <a:latin typeface="Arial" charset="0"/>
              </a:defRPr>
            </a:lvl9pPr>
          </a:lstStyle>
          <a:p>
            <a:r>
              <a:rPr lang="en-US" dirty="0">
                <a:latin typeface="Times New Roman" pitchFamily="18" charset="0"/>
                <a:cs typeface="Times New Roman" pitchFamily="18" charset="0"/>
              </a:rPr>
              <a:t>Page -</a:t>
            </a:r>
            <a:fld id="{B4A46509-FFF5-48B3-843C-3669B1409D44}" type="slidenum">
              <a:rPr lang="en-US" smtClean="0">
                <a:latin typeface="Times New Roman" pitchFamily="18" charset="0"/>
                <a:cs typeface="Times New Roman" pitchFamily="18" charset="0"/>
              </a:rPr>
              <a:pPr/>
              <a:t>32</a:t>
            </a:fld>
            <a:r>
              <a:rPr lang="en-US" dirty="0">
                <a:latin typeface="Times New Roman" pitchFamily="18" charset="0"/>
                <a:cs typeface="Times New Roman" pitchFamily="18" charset="0"/>
              </a:rPr>
              <a:t>-</a:t>
            </a: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endParaRPr lang="en-US" dirty="0"/>
          </a:p>
          <a:p>
            <a:pPr eaLnBrk="1" hangingPunct="1"/>
            <a:r>
              <a:rPr lang="en-US" dirty="0"/>
              <a:t>_______________________________________________________________</a:t>
            </a:r>
          </a:p>
          <a:p>
            <a:pPr eaLnBrk="1" hangingPunct="1"/>
            <a:endParaRPr lang="en-US" dirty="0"/>
          </a:p>
          <a:p>
            <a:pPr eaLnBrk="1" hangingPunct="1"/>
            <a:r>
              <a:rPr lang="en-US" dirty="0"/>
              <a:t>_______________________________________________________________</a:t>
            </a:r>
          </a:p>
          <a:p>
            <a:pPr eaLnBrk="1" hangingPunct="1"/>
            <a:endParaRPr lang="en-US" dirty="0"/>
          </a:p>
          <a:p>
            <a:pPr eaLnBrk="1" hangingPunct="1"/>
            <a:r>
              <a:rPr lang="en-US" dirty="0"/>
              <a:t>_______________________________________________________________</a:t>
            </a:r>
          </a:p>
          <a:p>
            <a:pPr eaLnBrk="1" hangingPunct="1"/>
            <a:endParaRPr lang="en-US" dirty="0"/>
          </a:p>
          <a:p>
            <a:pPr eaLnBrk="1" hangingPunct="1"/>
            <a:r>
              <a:rPr lang="en-US" dirty="0"/>
              <a:t>_______________________________________________________________</a:t>
            </a:r>
          </a:p>
          <a:p>
            <a:pPr eaLnBrk="1" hangingPunct="1"/>
            <a:endParaRPr lang="en-US" dirty="0"/>
          </a:p>
          <a:p>
            <a:pPr eaLnBrk="1" hangingPunct="1"/>
            <a:r>
              <a:rPr lang="en-US" dirty="0"/>
              <a:t>_______________________________________________________________</a:t>
            </a:r>
          </a:p>
          <a:p>
            <a:pPr eaLnBrk="1" hangingPunct="1"/>
            <a:endParaRPr lang="en-US" dirty="0"/>
          </a:p>
          <a:p>
            <a:pPr eaLnBrk="1" hangingPunct="1"/>
            <a:r>
              <a:rPr lang="en-US" dirty="0"/>
              <a:t>_______________________________________________________________</a:t>
            </a:r>
          </a:p>
          <a:p>
            <a:pPr eaLnBrk="1" hangingPunct="1"/>
            <a:endParaRPr lang="en-US" dirty="0"/>
          </a:p>
          <a:p>
            <a:pPr eaLnBrk="1" hangingPunct="1"/>
            <a:r>
              <a:rPr lang="en-US" dirty="0"/>
              <a:t>_______________________________________________________________</a:t>
            </a:r>
          </a:p>
          <a:p>
            <a:pPr eaLnBrk="1" hangingPunct="1"/>
            <a:endParaRPr lang="en-US" dirty="0"/>
          </a:p>
          <a:p>
            <a:pPr eaLnBrk="1" hangingPunct="1"/>
            <a:r>
              <a:rPr lang="en-US" dirty="0"/>
              <a:t>_______________________________________________________________</a:t>
            </a:r>
          </a:p>
          <a:p>
            <a:pPr eaLnBrk="1" hangingPunct="1"/>
            <a:endParaRPr lang="en-US" dirty="0"/>
          </a:p>
          <a:p>
            <a:pPr eaLnBrk="1" hangingPunct="1"/>
            <a:endParaRPr lang="en-US" dirty="0"/>
          </a:p>
        </p:txBody>
      </p:sp>
      <p:sp>
        <p:nvSpPr>
          <p:cNvPr id="30727" name="Header Placeholder 3"/>
          <p:cNvSpPr>
            <a:spLocks noGrp="1"/>
          </p:cNvSpPr>
          <p:nvPr>
            <p:ph type="hdr" sz="quarter"/>
          </p:nvPr>
        </p:nvSpPr>
        <p:spPr>
          <a:noFill/>
        </p:spPr>
        <p:txBody>
          <a:bodyPr/>
          <a:lstStyle>
            <a:lvl1pPr>
              <a:defRPr>
                <a:solidFill>
                  <a:schemeClr val="tx1"/>
                </a:solidFill>
                <a:latin typeface="Arial" charset="0"/>
              </a:defRPr>
            </a:lvl1pPr>
            <a:lvl2pPr marL="746912" indent="-287275">
              <a:defRPr>
                <a:solidFill>
                  <a:schemeClr val="tx1"/>
                </a:solidFill>
                <a:latin typeface="Arial" charset="0"/>
              </a:defRPr>
            </a:lvl2pPr>
            <a:lvl3pPr marL="1149093" indent="-229820">
              <a:defRPr>
                <a:solidFill>
                  <a:schemeClr val="tx1"/>
                </a:solidFill>
                <a:latin typeface="Arial" charset="0"/>
              </a:defRPr>
            </a:lvl3pPr>
            <a:lvl4pPr marL="1608733" indent="-229820">
              <a:defRPr>
                <a:solidFill>
                  <a:schemeClr val="tx1"/>
                </a:solidFill>
                <a:latin typeface="Arial" charset="0"/>
              </a:defRPr>
            </a:lvl4pPr>
            <a:lvl5pPr marL="2068372" indent="-229820">
              <a:defRPr>
                <a:solidFill>
                  <a:schemeClr val="tx1"/>
                </a:solidFill>
                <a:latin typeface="Arial" charset="0"/>
              </a:defRPr>
            </a:lvl5pPr>
            <a:lvl6pPr marL="2528009" indent="-229820" eaLnBrk="0" fontAlgn="base" hangingPunct="0">
              <a:spcBef>
                <a:spcPct val="0"/>
              </a:spcBef>
              <a:spcAft>
                <a:spcPct val="0"/>
              </a:spcAft>
              <a:defRPr>
                <a:solidFill>
                  <a:schemeClr val="tx1"/>
                </a:solidFill>
                <a:latin typeface="Arial" charset="0"/>
              </a:defRPr>
            </a:lvl6pPr>
            <a:lvl7pPr marL="2987648" indent="-229820" eaLnBrk="0" fontAlgn="base" hangingPunct="0">
              <a:spcBef>
                <a:spcPct val="0"/>
              </a:spcBef>
              <a:spcAft>
                <a:spcPct val="0"/>
              </a:spcAft>
              <a:defRPr>
                <a:solidFill>
                  <a:schemeClr val="tx1"/>
                </a:solidFill>
                <a:latin typeface="Arial" charset="0"/>
              </a:defRPr>
            </a:lvl7pPr>
            <a:lvl8pPr marL="3447285" indent="-229820" eaLnBrk="0" fontAlgn="base" hangingPunct="0">
              <a:spcBef>
                <a:spcPct val="0"/>
              </a:spcBef>
              <a:spcAft>
                <a:spcPct val="0"/>
              </a:spcAft>
              <a:defRPr>
                <a:solidFill>
                  <a:schemeClr val="tx1"/>
                </a:solidFill>
                <a:latin typeface="Arial" charset="0"/>
              </a:defRPr>
            </a:lvl8pPr>
            <a:lvl9pPr marL="3906924" indent="-229820" eaLnBrk="0" fontAlgn="base" hangingPunct="0">
              <a:spcBef>
                <a:spcPct val="0"/>
              </a:spcBef>
              <a:spcAft>
                <a:spcPct val="0"/>
              </a:spcAft>
              <a:defRPr>
                <a:solidFill>
                  <a:schemeClr val="tx1"/>
                </a:solidFill>
                <a:latin typeface="Arial" charset="0"/>
              </a:defRPr>
            </a:lvl9pPr>
          </a:lstStyle>
          <a:p>
            <a:r>
              <a:rPr lang="en-US" dirty="0">
                <a:latin typeface="Times New Roman" pitchFamily="18" charset="0"/>
                <a:cs typeface="Times New Roman" pitchFamily="18" charset="0"/>
              </a:rPr>
              <a:t>NYS BOCES Central Business Office Managers</a:t>
            </a:r>
          </a:p>
        </p:txBody>
      </p:sp>
      <p:sp>
        <p:nvSpPr>
          <p:cNvPr id="2" name="Date Placeholder 1"/>
          <p:cNvSpPr>
            <a:spLocks noGrp="1"/>
          </p:cNvSpPr>
          <p:nvPr>
            <p:ph type="dt" idx="10"/>
          </p:nvPr>
        </p:nvSpPr>
        <p:spPr/>
        <p:txBody>
          <a:bodyPr/>
          <a:lstStyle/>
          <a:p>
            <a:pPr>
              <a:defRPr/>
            </a:pPr>
            <a:r>
              <a:rPr lang="en-US" dirty="0"/>
              <a:t>5/01/2014</a:t>
            </a:r>
          </a:p>
        </p:txBody>
      </p:sp>
    </p:spTree>
    <p:extLst>
      <p:ext uri="{BB962C8B-B14F-4D97-AF65-F5344CB8AC3E}">
        <p14:creationId xmlns:p14="http://schemas.microsoft.com/office/powerpoint/2010/main" val="23293997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6828" indent="-287241">
              <a:defRPr>
                <a:solidFill>
                  <a:schemeClr val="tx1"/>
                </a:solidFill>
                <a:latin typeface="Arial" charset="0"/>
              </a:defRPr>
            </a:lvl2pPr>
            <a:lvl3pPr marL="1148964" indent="-229793">
              <a:defRPr>
                <a:solidFill>
                  <a:schemeClr val="tx1"/>
                </a:solidFill>
                <a:latin typeface="Arial" charset="0"/>
              </a:defRPr>
            </a:lvl3pPr>
            <a:lvl4pPr marL="1608550" indent="-229793">
              <a:defRPr>
                <a:solidFill>
                  <a:schemeClr val="tx1"/>
                </a:solidFill>
                <a:latin typeface="Arial" charset="0"/>
              </a:defRPr>
            </a:lvl4pPr>
            <a:lvl5pPr marL="2068137" indent="-229793">
              <a:defRPr>
                <a:solidFill>
                  <a:schemeClr val="tx1"/>
                </a:solidFill>
                <a:latin typeface="Arial" charset="0"/>
              </a:defRPr>
            </a:lvl5pPr>
            <a:lvl6pPr marL="2527723" indent="-229793" eaLnBrk="0" fontAlgn="base" hangingPunct="0">
              <a:spcBef>
                <a:spcPct val="0"/>
              </a:spcBef>
              <a:spcAft>
                <a:spcPct val="0"/>
              </a:spcAft>
              <a:defRPr>
                <a:solidFill>
                  <a:schemeClr val="tx1"/>
                </a:solidFill>
                <a:latin typeface="Arial" charset="0"/>
              </a:defRPr>
            </a:lvl6pPr>
            <a:lvl7pPr marL="2987309" indent="-229793" eaLnBrk="0" fontAlgn="base" hangingPunct="0">
              <a:spcBef>
                <a:spcPct val="0"/>
              </a:spcBef>
              <a:spcAft>
                <a:spcPct val="0"/>
              </a:spcAft>
              <a:defRPr>
                <a:solidFill>
                  <a:schemeClr val="tx1"/>
                </a:solidFill>
                <a:latin typeface="Arial" charset="0"/>
              </a:defRPr>
            </a:lvl7pPr>
            <a:lvl8pPr marL="3446894" indent="-229793" eaLnBrk="0" fontAlgn="base" hangingPunct="0">
              <a:spcBef>
                <a:spcPct val="0"/>
              </a:spcBef>
              <a:spcAft>
                <a:spcPct val="0"/>
              </a:spcAft>
              <a:defRPr>
                <a:solidFill>
                  <a:schemeClr val="tx1"/>
                </a:solidFill>
                <a:latin typeface="Arial" charset="0"/>
              </a:defRPr>
            </a:lvl8pPr>
            <a:lvl9pPr marL="3906480" indent="-229793" eaLnBrk="0" fontAlgn="base" hangingPunct="0">
              <a:spcBef>
                <a:spcPct val="0"/>
              </a:spcBef>
              <a:spcAft>
                <a:spcPct val="0"/>
              </a:spcAft>
              <a:defRPr>
                <a:solidFill>
                  <a:schemeClr val="tx1"/>
                </a:solidFill>
                <a:latin typeface="Arial" charset="0"/>
              </a:defRPr>
            </a:lvl9pPr>
          </a:lstStyle>
          <a:p>
            <a:r>
              <a:rPr lang="en-US" dirty="0">
                <a:latin typeface="Times New Roman" pitchFamily="18" charset="0"/>
                <a:cs typeface="Times New Roman" pitchFamily="18" charset="0"/>
              </a:rPr>
              <a:t>Page -10-</a:t>
            </a: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endParaRPr lang="en-US" dirty="0"/>
          </a:p>
          <a:p>
            <a:pPr eaLnBrk="1" hangingPunct="1"/>
            <a:r>
              <a:rPr lang="en-US" dirty="0"/>
              <a:t>_______________________________________________________________</a:t>
            </a:r>
          </a:p>
          <a:p>
            <a:pPr eaLnBrk="1" hangingPunct="1"/>
            <a:endParaRPr lang="en-US" dirty="0"/>
          </a:p>
          <a:p>
            <a:pPr eaLnBrk="1" hangingPunct="1"/>
            <a:r>
              <a:rPr lang="en-US" dirty="0"/>
              <a:t>_______________________________________________________________</a:t>
            </a:r>
          </a:p>
          <a:p>
            <a:pPr eaLnBrk="1" hangingPunct="1"/>
            <a:endParaRPr lang="en-US" dirty="0"/>
          </a:p>
          <a:p>
            <a:pPr eaLnBrk="1" hangingPunct="1"/>
            <a:r>
              <a:rPr lang="en-US" dirty="0"/>
              <a:t>_______________________________________________________________</a:t>
            </a:r>
          </a:p>
          <a:p>
            <a:pPr eaLnBrk="1" hangingPunct="1"/>
            <a:endParaRPr lang="en-US" dirty="0"/>
          </a:p>
          <a:p>
            <a:pPr eaLnBrk="1" hangingPunct="1"/>
            <a:r>
              <a:rPr lang="en-US" dirty="0"/>
              <a:t>_______________________________________________________________</a:t>
            </a:r>
          </a:p>
          <a:p>
            <a:pPr eaLnBrk="1" hangingPunct="1"/>
            <a:endParaRPr lang="en-US" dirty="0"/>
          </a:p>
          <a:p>
            <a:pPr eaLnBrk="1" hangingPunct="1"/>
            <a:r>
              <a:rPr lang="en-US" dirty="0"/>
              <a:t>_______________________________________________________________</a:t>
            </a:r>
          </a:p>
          <a:p>
            <a:pPr eaLnBrk="1" hangingPunct="1"/>
            <a:endParaRPr lang="en-US" dirty="0"/>
          </a:p>
          <a:p>
            <a:pPr eaLnBrk="1" hangingPunct="1"/>
            <a:r>
              <a:rPr lang="en-US" dirty="0"/>
              <a:t>_______________________________________________________________</a:t>
            </a:r>
          </a:p>
          <a:p>
            <a:pPr eaLnBrk="1" hangingPunct="1"/>
            <a:endParaRPr lang="en-US" dirty="0"/>
          </a:p>
          <a:p>
            <a:pPr eaLnBrk="1" hangingPunct="1"/>
            <a:r>
              <a:rPr lang="en-US" dirty="0"/>
              <a:t>_______________________________________________________________</a:t>
            </a:r>
          </a:p>
          <a:p>
            <a:pPr eaLnBrk="1" hangingPunct="1"/>
            <a:endParaRPr lang="en-US" dirty="0"/>
          </a:p>
          <a:p>
            <a:pPr eaLnBrk="1" hangingPunct="1"/>
            <a:r>
              <a:rPr lang="en-US" dirty="0"/>
              <a:t>_______________________________________________________________</a:t>
            </a:r>
          </a:p>
          <a:p>
            <a:pPr eaLnBrk="1" hangingPunct="1"/>
            <a:endParaRPr lang="en-US" dirty="0"/>
          </a:p>
          <a:p>
            <a:pPr eaLnBrk="1" hangingPunct="1"/>
            <a:endParaRPr lang="en-US" dirty="0"/>
          </a:p>
        </p:txBody>
      </p:sp>
      <p:sp>
        <p:nvSpPr>
          <p:cNvPr id="30725" name="Date Placeholder 1"/>
          <p:cNvSpPr>
            <a:spLocks noGrp="1"/>
          </p:cNvSpPr>
          <p:nvPr>
            <p:ph type="dt" sz="quarter" idx="1"/>
          </p:nvPr>
        </p:nvSpPr>
        <p:spPr>
          <a:noFill/>
        </p:spPr>
        <p:txBody>
          <a:bodyPr/>
          <a:lstStyle>
            <a:lvl1pPr>
              <a:defRPr>
                <a:solidFill>
                  <a:schemeClr val="tx1"/>
                </a:solidFill>
                <a:latin typeface="Arial" charset="0"/>
              </a:defRPr>
            </a:lvl1pPr>
            <a:lvl2pPr marL="746828" indent="-287241">
              <a:defRPr>
                <a:solidFill>
                  <a:schemeClr val="tx1"/>
                </a:solidFill>
                <a:latin typeface="Arial" charset="0"/>
              </a:defRPr>
            </a:lvl2pPr>
            <a:lvl3pPr marL="1148964" indent="-229793">
              <a:defRPr>
                <a:solidFill>
                  <a:schemeClr val="tx1"/>
                </a:solidFill>
                <a:latin typeface="Arial" charset="0"/>
              </a:defRPr>
            </a:lvl3pPr>
            <a:lvl4pPr marL="1608550" indent="-229793">
              <a:defRPr>
                <a:solidFill>
                  <a:schemeClr val="tx1"/>
                </a:solidFill>
                <a:latin typeface="Arial" charset="0"/>
              </a:defRPr>
            </a:lvl4pPr>
            <a:lvl5pPr marL="2068137" indent="-229793">
              <a:defRPr>
                <a:solidFill>
                  <a:schemeClr val="tx1"/>
                </a:solidFill>
                <a:latin typeface="Arial" charset="0"/>
              </a:defRPr>
            </a:lvl5pPr>
            <a:lvl6pPr marL="2527723" indent="-229793" eaLnBrk="0" fontAlgn="base" hangingPunct="0">
              <a:spcBef>
                <a:spcPct val="0"/>
              </a:spcBef>
              <a:spcAft>
                <a:spcPct val="0"/>
              </a:spcAft>
              <a:defRPr>
                <a:solidFill>
                  <a:schemeClr val="tx1"/>
                </a:solidFill>
                <a:latin typeface="Arial" charset="0"/>
              </a:defRPr>
            </a:lvl6pPr>
            <a:lvl7pPr marL="2987309" indent="-229793" eaLnBrk="0" fontAlgn="base" hangingPunct="0">
              <a:spcBef>
                <a:spcPct val="0"/>
              </a:spcBef>
              <a:spcAft>
                <a:spcPct val="0"/>
              </a:spcAft>
              <a:defRPr>
                <a:solidFill>
                  <a:schemeClr val="tx1"/>
                </a:solidFill>
                <a:latin typeface="Arial" charset="0"/>
              </a:defRPr>
            </a:lvl7pPr>
            <a:lvl8pPr marL="3446894" indent="-229793" eaLnBrk="0" fontAlgn="base" hangingPunct="0">
              <a:spcBef>
                <a:spcPct val="0"/>
              </a:spcBef>
              <a:spcAft>
                <a:spcPct val="0"/>
              </a:spcAft>
              <a:defRPr>
                <a:solidFill>
                  <a:schemeClr val="tx1"/>
                </a:solidFill>
                <a:latin typeface="Arial" charset="0"/>
              </a:defRPr>
            </a:lvl8pPr>
            <a:lvl9pPr marL="3906480" indent="-229793" eaLnBrk="0" fontAlgn="base" hangingPunct="0">
              <a:spcBef>
                <a:spcPct val="0"/>
              </a:spcBef>
              <a:spcAft>
                <a:spcPct val="0"/>
              </a:spcAft>
              <a:defRPr>
                <a:solidFill>
                  <a:schemeClr val="tx1"/>
                </a:solidFill>
                <a:latin typeface="Arial" charset="0"/>
              </a:defRPr>
            </a:lvl9pPr>
          </a:lstStyle>
          <a:p>
            <a:r>
              <a:rPr lang="en-US" dirty="0">
                <a:latin typeface="Times New Roman" pitchFamily="18" charset="0"/>
                <a:cs typeface="Times New Roman" pitchFamily="18" charset="0"/>
              </a:rPr>
              <a:t>April 17, 2015</a:t>
            </a:r>
          </a:p>
        </p:txBody>
      </p:sp>
      <p:sp>
        <p:nvSpPr>
          <p:cNvPr id="30726" name="Footer Placeholder 2"/>
          <p:cNvSpPr>
            <a:spLocks noGrp="1"/>
          </p:cNvSpPr>
          <p:nvPr>
            <p:ph type="ftr" sz="quarter" idx="4"/>
          </p:nvPr>
        </p:nvSpPr>
        <p:spPr>
          <a:noFill/>
        </p:spPr>
        <p:txBody>
          <a:bodyPr/>
          <a:lstStyle>
            <a:lvl1pPr>
              <a:defRPr>
                <a:solidFill>
                  <a:schemeClr val="tx1"/>
                </a:solidFill>
                <a:latin typeface="Arial" charset="0"/>
              </a:defRPr>
            </a:lvl1pPr>
            <a:lvl2pPr marL="746828" indent="-287241">
              <a:defRPr>
                <a:solidFill>
                  <a:schemeClr val="tx1"/>
                </a:solidFill>
                <a:latin typeface="Arial" charset="0"/>
              </a:defRPr>
            </a:lvl2pPr>
            <a:lvl3pPr marL="1148964" indent="-229793">
              <a:defRPr>
                <a:solidFill>
                  <a:schemeClr val="tx1"/>
                </a:solidFill>
                <a:latin typeface="Arial" charset="0"/>
              </a:defRPr>
            </a:lvl3pPr>
            <a:lvl4pPr marL="1608550" indent="-229793">
              <a:defRPr>
                <a:solidFill>
                  <a:schemeClr val="tx1"/>
                </a:solidFill>
                <a:latin typeface="Arial" charset="0"/>
              </a:defRPr>
            </a:lvl4pPr>
            <a:lvl5pPr marL="2068137" indent="-229793">
              <a:defRPr>
                <a:solidFill>
                  <a:schemeClr val="tx1"/>
                </a:solidFill>
                <a:latin typeface="Arial" charset="0"/>
              </a:defRPr>
            </a:lvl5pPr>
            <a:lvl6pPr marL="2527723" indent="-229793" eaLnBrk="0" fontAlgn="base" hangingPunct="0">
              <a:spcBef>
                <a:spcPct val="0"/>
              </a:spcBef>
              <a:spcAft>
                <a:spcPct val="0"/>
              </a:spcAft>
              <a:defRPr>
                <a:solidFill>
                  <a:schemeClr val="tx1"/>
                </a:solidFill>
                <a:latin typeface="Arial" charset="0"/>
              </a:defRPr>
            </a:lvl6pPr>
            <a:lvl7pPr marL="2987309" indent="-229793" eaLnBrk="0" fontAlgn="base" hangingPunct="0">
              <a:spcBef>
                <a:spcPct val="0"/>
              </a:spcBef>
              <a:spcAft>
                <a:spcPct val="0"/>
              </a:spcAft>
              <a:defRPr>
                <a:solidFill>
                  <a:schemeClr val="tx1"/>
                </a:solidFill>
                <a:latin typeface="Arial" charset="0"/>
              </a:defRPr>
            </a:lvl7pPr>
            <a:lvl8pPr marL="3446894" indent="-229793" eaLnBrk="0" fontAlgn="base" hangingPunct="0">
              <a:spcBef>
                <a:spcPct val="0"/>
              </a:spcBef>
              <a:spcAft>
                <a:spcPct val="0"/>
              </a:spcAft>
              <a:defRPr>
                <a:solidFill>
                  <a:schemeClr val="tx1"/>
                </a:solidFill>
                <a:latin typeface="Arial" charset="0"/>
              </a:defRPr>
            </a:lvl8pPr>
            <a:lvl9pPr marL="3906480" indent="-229793" eaLnBrk="0" fontAlgn="base" hangingPunct="0">
              <a:spcBef>
                <a:spcPct val="0"/>
              </a:spcBef>
              <a:spcAft>
                <a:spcPct val="0"/>
              </a:spcAft>
              <a:defRPr>
                <a:solidFill>
                  <a:schemeClr val="tx1"/>
                </a:solidFill>
                <a:latin typeface="Arial" charset="0"/>
              </a:defRPr>
            </a:lvl9pPr>
          </a:lstStyle>
          <a:p>
            <a:r>
              <a:rPr lang="en-US" dirty="0">
                <a:latin typeface="Times New Roman" pitchFamily="18" charset="0"/>
                <a:cs typeface="Times New Roman" pitchFamily="18" charset="0"/>
              </a:rPr>
              <a:t>Locey &amp; Cahill, LLC</a:t>
            </a:r>
          </a:p>
        </p:txBody>
      </p:sp>
      <p:sp>
        <p:nvSpPr>
          <p:cNvPr id="30727" name="Header Placeholder 3"/>
          <p:cNvSpPr>
            <a:spLocks noGrp="1"/>
          </p:cNvSpPr>
          <p:nvPr>
            <p:ph type="hdr" sz="quarter"/>
          </p:nvPr>
        </p:nvSpPr>
        <p:spPr>
          <a:noFill/>
        </p:spPr>
        <p:txBody>
          <a:bodyPr/>
          <a:lstStyle>
            <a:lvl1pPr>
              <a:defRPr>
                <a:solidFill>
                  <a:schemeClr val="tx1"/>
                </a:solidFill>
                <a:latin typeface="Arial" charset="0"/>
              </a:defRPr>
            </a:lvl1pPr>
            <a:lvl2pPr marL="746828" indent="-287241">
              <a:defRPr>
                <a:solidFill>
                  <a:schemeClr val="tx1"/>
                </a:solidFill>
                <a:latin typeface="Arial" charset="0"/>
              </a:defRPr>
            </a:lvl2pPr>
            <a:lvl3pPr marL="1148964" indent="-229793">
              <a:defRPr>
                <a:solidFill>
                  <a:schemeClr val="tx1"/>
                </a:solidFill>
                <a:latin typeface="Arial" charset="0"/>
              </a:defRPr>
            </a:lvl3pPr>
            <a:lvl4pPr marL="1608550" indent="-229793">
              <a:defRPr>
                <a:solidFill>
                  <a:schemeClr val="tx1"/>
                </a:solidFill>
                <a:latin typeface="Arial" charset="0"/>
              </a:defRPr>
            </a:lvl4pPr>
            <a:lvl5pPr marL="2068137" indent="-229793">
              <a:defRPr>
                <a:solidFill>
                  <a:schemeClr val="tx1"/>
                </a:solidFill>
                <a:latin typeface="Arial" charset="0"/>
              </a:defRPr>
            </a:lvl5pPr>
            <a:lvl6pPr marL="2527723" indent="-229793" eaLnBrk="0" fontAlgn="base" hangingPunct="0">
              <a:spcBef>
                <a:spcPct val="0"/>
              </a:spcBef>
              <a:spcAft>
                <a:spcPct val="0"/>
              </a:spcAft>
              <a:defRPr>
                <a:solidFill>
                  <a:schemeClr val="tx1"/>
                </a:solidFill>
                <a:latin typeface="Arial" charset="0"/>
              </a:defRPr>
            </a:lvl6pPr>
            <a:lvl7pPr marL="2987309" indent="-229793" eaLnBrk="0" fontAlgn="base" hangingPunct="0">
              <a:spcBef>
                <a:spcPct val="0"/>
              </a:spcBef>
              <a:spcAft>
                <a:spcPct val="0"/>
              </a:spcAft>
              <a:defRPr>
                <a:solidFill>
                  <a:schemeClr val="tx1"/>
                </a:solidFill>
                <a:latin typeface="Arial" charset="0"/>
              </a:defRPr>
            </a:lvl7pPr>
            <a:lvl8pPr marL="3446894" indent="-229793" eaLnBrk="0" fontAlgn="base" hangingPunct="0">
              <a:spcBef>
                <a:spcPct val="0"/>
              </a:spcBef>
              <a:spcAft>
                <a:spcPct val="0"/>
              </a:spcAft>
              <a:defRPr>
                <a:solidFill>
                  <a:schemeClr val="tx1"/>
                </a:solidFill>
                <a:latin typeface="Arial" charset="0"/>
              </a:defRPr>
            </a:lvl8pPr>
            <a:lvl9pPr marL="3906480" indent="-229793" eaLnBrk="0" fontAlgn="base" hangingPunct="0">
              <a:spcBef>
                <a:spcPct val="0"/>
              </a:spcBef>
              <a:spcAft>
                <a:spcPct val="0"/>
              </a:spcAft>
              <a:defRPr>
                <a:solidFill>
                  <a:schemeClr val="tx1"/>
                </a:solidFill>
                <a:latin typeface="Arial" charset="0"/>
              </a:defRPr>
            </a:lvl9pPr>
          </a:lstStyle>
          <a:p>
            <a:r>
              <a:rPr lang="en-US" dirty="0">
                <a:latin typeface="Times New Roman" pitchFamily="18" charset="0"/>
                <a:cs typeface="Times New Roman" pitchFamily="18" charset="0"/>
              </a:rPr>
              <a:t>Tully Central School District</a:t>
            </a:r>
          </a:p>
        </p:txBody>
      </p:sp>
    </p:spTree>
    <p:extLst>
      <p:ext uri="{BB962C8B-B14F-4D97-AF65-F5344CB8AC3E}">
        <p14:creationId xmlns:p14="http://schemas.microsoft.com/office/powerpoint/2010/main" val="17343829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6727" indent="-287204">
              <a:defRPr>
                <a:solidFill>
                  <a:schemeClr val="tx1"/>
                </a:solidFill>
                <a:latin typeface="Arial" charset="0"/>
              </a:defRPr>
            </a:lvl2pPr>
            <a:lvl3pPr marL="1148807" indent="-229763">
              <a:defRPr>
                <a:solidFill>
                  <a:schemeClr val="tx1"/>
                </a:solidFill>
                <a:latin typeface="Arial" charset="0"/>
              </a:defRPr>
            </a:lvl3pPr>
            <a:lvl4pPr marL="1608334" indent="-229763">
              <a:defRPr>
                <a:solidFill>
                  <a:schemeClr val="tx1"/>
                </a:solidFill>
                <a:latin typeface="Arial" charset="0"/>
              </a:defRPr>
            </a:lvl4pPr>
            <a:lvl5pPr marL="2067858" indent="-229763">
              <a:defRPr>
                <a:solidFill>
                  <a:schemeClr val="tx1"/>
                </a:solidFill>
                <a:latin typeface="Arial" charset="0"/>
              </a:defRPr>
            </a:lvl5pPr>
            <a:lvl6pPr marL="2527381" indent="-229763" eaLnBrk="0" fontAlgn="base" hangingPunct="0">
              <a:spcBef>
                <a:spcPct val="0"/>
              </a:spcBef>
              <a:spcAft>
                <a:spcPct val="0"/>
              </a:spcAft>
              <a:defRPr>
                <a:solidFill>
                  <a:schemeClr val="tx1"/>
                </a:solidFill>
                <a:latin typeface="Arial" charset="0"/>
              </a:defRPr>
            </a:lvl6pPr>
            <a:lvl7pPr marL="2986905" indent="-229763" eaLnBrk="0" fontAlgn="base" hangingPunct="0">
              <a:spcBef>
                <a:spcPct val="0"/>
              </a:spcBef>
              <a:spcAft>
                <a:spcPct val="0"/>
              </a:spcAft>
              <a:defRPr>
                <a:solidFill>
                  <a:schemeClr val="tx1"/>
                </a:solidFill>
                <a:latin typeface="Arial" charset="0"/>
              </a:defRPr>
            </a:lvl7pPr>
            <a:lvl8pPr marL="3446428" indent="-229763" eaLnBrk="0" fontAlgn="base" hangingPunct="0">
              <a:spcBef>
                <a:spcPct val="0"/>
              </a:spcBef>
              <a:spcAft>
                <a:spcPct val="0"/>
              </a:spcAft>
              <a:defRPr>
                <a:solidFill>
                  <a:schemeClr val="tx1"/>
                </a:solidFill>
                <a:latin typeface="Arial" charset="0"/>
              </a:defRPr>
            </a:lvl8pPr>
            <a:lvl9pPr marL="3905952" indent="-229763" eaLnBrk="0" fontAlgn="base" hangingPunct="0">
              <a:spcBef>
                <a:spcPct val="0"/>
              </a:spcBef>
              <a:spcAft>
                <a:spcPct val="0"/>
              </a:spcAft>
              <a:defRPr>
                <a:solidFill>
                  <a:schemeClr val="tx1"/>
                </a:solidFill>
                <a:latin typeface="Arial" charset="0"/>
              </a:defRPr>
            </a:lvl9pPr>
          </a:lstStyle>
          <a:p>
            <a:r>
              <a:rPr lang="en-US" dirty="0">
                <a:solidFill>
                  <a:prstClr val="black"/>
                </a:solidFill>
                <a:latin typeface="Times New Roman" pitchFamily="18" charset="0"/>
                <a:cs typeface="Times New Roman" pitchFamily="18" charset="0"/>
              </a:rPr>
              <a:t>Page -</a:t>
            </a:r>
            <a:fld id="{B4A46509-FFF5-48B3-843C-3669B1409D44}" type="slidenum">
              <a:rPr lang="en-US" smtClean="0">
                <a:solidFill>
                  <a:prstClr val="black"/>
                </a:solidFill>
                <a:latin typeface="Times New Roman" pitchFamily="18" charset="0"/>
                <a:cs typeface="Times New Roman" pitchFamily="18" charset="0"/>
              </a:rPr>
              <a:pPr/>
              <a:t>36</a:t>
            </a:fld>
            <a:r>
              <a:rPr lang="en-US" dirty="0">
                <a:solidFill>
                  <a:prstClr val="black"/>
                </a:solidFill>
                <a:latin typeface="Times New Roman" pitchFamily="18" charset="0"/>
                <a:cs typeface="Times New Roman" pitchFamily="18" charset="0"/>
              </a:rPr>
              <a:t>-</a:t>
            </a: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endParaRPr lang="en-US" dirty="0"/>
          </a:p>
          <a:p>
            <a:pPr eaLnBrk="1" hangingPunct="1"/>
            <a:r>
              <a:rPr lang="en-US" dirty="0"/>
              <a:t>_______________________________________________________________</a:t>
            </a:r>
          </a:p>
          <a:p>
            <a:pPr eaLnBrk="1" hangingPunct="1"/>
            <a:endParaRPr lang="en-US" dirty="0"/>
          </a:p>
          <a:p>
            <a:pPr eaLnBrk="1" hangingPunct="1"/>
            <a:r>
              <a:rPr lang="en-US" dirty="0"/>
              <a:t>_______________________________________________________________</a:t>
            </a:r>
          </a:p>
          <a:p>
            <a:pPr eaLnBrk="1" hangingPunct="1"/>
            <a:endParaRPr lang="en-US" dirty="0"/>
          </a:p>
          <a:p>
            <a:pPr eaLnBrk="1" hangingPunct="1"/>
            <a:r>
              <a:rPr lang="en-US" dirty="0"/>
              <a:t>_______________________________________________________________</a:t>
            </a:r>
          </a:p>
          <a:p>
            <a:pPr eaLnBrk="1" hangingPunct="1"/>
            <a:endParaRPr lang="en-US" dirty="0"/>
          </a:p>
          <a:p>
            <a:pPr eaLnBrk="1" hangingPunct="1"/>
            <a:r>
              <a:rPr lang="en-US" dirty="0"/>
              <a:t>_______________________________________________________________</a:t>
            </a:r>
          </a:p>
          <a:p>
            <a:pPr eaLnBrk="1" hangingPunct="1"/>
            <a:endParaRPr lang="en-US" dirty="0"/>
          </a:p>
          <a:p>
            <a:pPr eaLnBrk="1" hangingPunct="1"/>
            <a:r>
              <a:rPr lang="en-US" dirty="0"/>
              <a:t>_______________________________________________________________</a:t>
            </a:r>
          </a:p>
          <a:p>
            <a:pPr eaLnBrk="1" hangingPunct="1"/>
            <a:endParaRPr lang="en-US" dirty="0"/>
          </a:p>
          <a:p>
            <a:pPr eaLnBrk="1" hangingPunct="1"/>
            <a:r>
              <a:rPr lang="en-US" dirty="0"/>
              <a:t>_______________________________________________________________</a:t>
            </a:r>
          </a:p>
          <a:p>
            <a:pPr eaLnBrk="1" hangingPunct="1"/>
            <a:endParaRPr lang="en-US" dirty="0"/>
          </a:p>
          <a:p>
            <a:pPr eaLnBrk="1" hangingPunct="1"/>
            <a:r>
              <a:rPr lang="en-US" dirty="0"/>
              <a:t>_______________________________________________________________</a:t>
            </a:r>
          </a:p>
          <a:p>
            <a:pPr eaLnBrk="1" hangingPunct="1"/>
            <a:endParaRPr lang="en-US" dirty="0"/>
          </a:p>
          <a:p>
            <a:pPr eaLnBrk="1" hangingPunct="1"/>
            <a:r>
              <a:rPr lang="en-US" dirty="0"/>
              <a:t>_______________________________________________________________</a:t>
            </a:r>
          </a:p>
          <a:p>
            <a:pPr eaLnBrk="1" hangingPunct="1"/>
            <a:endParaRPr lang="en-US" dirty="0"/>
          </a:p>
          <a:p>
            <a:pPr eaLnBrk="1" hangingPunct="1"/>
            <a:endParaRPr lang="en-US" dirty="0"/>
          </a:p>
        </p:txBody>
      </p:sp>
      <p:sp>
        <p:nvSpPr>
          <p:cNvPr id="30725" name="Date Placeholder 1"/>
          <p:cNvSpPr>
            <a:spLocks noGrp="1"/>
          </p:cNvSpPr>
          <p:nvPr>
            <p:ph type="dt" sz="quarter" idx="1"/>
          </p:nvPr>
        </p:nvSpPr>
        <p:spPr>
          <a:noFill/>
        </p:spPr>
        <p:txBody>
          <a:bodyPr/>
          <a:lstStyle>
            <a:lvl1pPr>
              <a:defRPr>
                <a:solidFill>
                  <a:schemeClr val="tx1"/>
                </a:solidFill>
                <a:latin typeface="Arial" charset="0"/>
              </a:defRPr>
            </a:lvl1pPr>
            <a:lvl2pPr marL="746727" indent="-287204">
              <a:defRPr>
                <a:solidFill>
                  <a:schemeClr val="tx1"/>
                </a:solidFill>
                <a:latin typeface="Arial" charset="0"/>
              </a:defRPr>
            </a:lvl2pPr>
            <a:lvl3pPr marL="1148807" indent="-229763">
              <a:defRPr>
                <a:solidFill>
                  <a:schemeClr val="tx1"/>
                </a:solidFill>
                <a:latin typeface="Arial" charset="0"/>
              </a:defRPr>
            </a:lvl3pPr>
            <a:lvl4pPr marL="1608334" indent="-229763">
              <a:defRPr>
                <a:solidFill>
                  <a:schemeClr val="tx1"/>
                </a:solidFill>
                <a:latin typeface="Arial" charset="0"/>
              </a:defRPr>
            </a:lvl4pPr>
            <a:lvl5pPr marL="2067858" indent="-229763">
              <a:defRPr>
                <a:solidFill>
                  <a:schemeClr val="tx1"/>
                </a:solidFill>
                <a:latin typeface="Arial" charset="0"/>
              </a:defRPr>
            </a:lvl5pPr>
            <a:lvl6pPr marL="2527381" indent="-229763" eaLnBrk="0" fontAlgn="base" hangingPunct="0">
              <a:spcBef>
                <a:spcPct val="0"/>
              </a:spcBef>
              <a:spcAft>
                <a:spcPct val="0"/>
              </a:spcAft>
              <a:defRPr>
                <a:solidFill>
                  <a:schemeClr val="tx1"/>
                </a:solidFill>
                <a:latin typeface="Arial" charset="0"/>
              </a:defRPr>
            </a:lvl6pPr>
            <a:lvl7pPr marL="2986905" indent="-229763" eaLnBrk="0" fontAlgn="base" hangingPunct="0">
              <a:spcBef>
                <a:spcPct val="0"/>
              </a:spcBef>
              <a:spcAft>
                <a:spcPct val="0"/>
              </a:spcAft>
              <a:defRPr>
                <a:solidFill>
                  <a:schemeClr val="tx1"/>
                </a:solidFill>
                <a:latin typeface="Arial" charset="0"/>
              </a:defRPr>
            </a:lvl7pPr>
            <a:lvl8pPr marL="3446428" indent="-229763" eaLnBrk="0" fontAlgn="base" hangingPunct="0">
              <a:spcBef>
                <a:spcPct val="0"/>
              </a:spcBef>
              <a:spcAft>
                <a:spcPct val="0"/>
              </a:spcAft>
              <a:defRPr>
                <a:solidFill>
                  <a:schemeClr val="tx1"/>
                </a:solidFill>
                <a:latin typeface="Arial" charset="0"/>
              </a:defRPr>
            </a:lvl8pPr>
            <a:lvl9pPr marL="3905952" indent="-229763" eaLnBrk="0" fontAlgn="base" hangingPunct="0">
              <a:spcBef>
                <a:spcPct val="0"/>
              </a:spcBef>
              <a:spcAft>
                <a:spcPct val="0"/>
              </a:spcAft>
              <a:defRPr>
                <a:solidFill>
                  <a:schemeClr val="tx1"/>
                </a:solidFill>
                <a:latin typeface="Arial" charset="0"/>
              </a:defRPr>
            </a:lvl9pPr>
          </a:lstStyle>
          <a:p>
            <a:r>
              <a:rPr lang="en-US" dirty="0">
                <a:solidFill>
                  <a:prstClr val="black"/>
                </a:solidFill>
                <a:latin typeface="Times New Roman" pitchFamily="18" charset="0"/>
                <a:cs typeface="Times New Roman" pitchFamily="18" charset="0"/>
              </a:rPr>
              <a:t>April 17, 2015</a:t>
            </a:r>
          </a:p>
        </p:txBody>
      </p:sp>
      <p:sp>
        <p:nvSpPr>
          <p:cNvPr id="30726" name="Footer Placeholder 2"/>
          <p:cNvSpPr>
            <a:spLocks noGrp="1"/>
          </p:cNvSpPr>
          <p:nvPr>
            <p:ph type="ftr" sz="quarter" idx="4"/>
          </p:nvPr>
        </p:nvSpPr>
        <p:spPr>
          <a:noFill/>
        </p:spPr>
        <p:txBody>
          <a:bodyPr/>
          <a:lstStyle>
            <a:lvl1pPr>
              <a:defRPr>
                <a:solidFill>
                  <a:schemeClr val="tx1"/>
                </a:solidFill>
                <a:latin typeface="Arial" charset="0"/>
              </a:defRPr>
            </a:lvl1pPr>
            <a:lvl2pPr marL="746727" indent="-287204">
              <a:defRPr>
                <a:solidFill>
                  <a:schemeClr val="tx1"/>
                </a:solidFill>
                <a:latin typeface="Arial" charset="0"/>
              </a:defRPr>
            </a:lvl2pPr>
            <a:lvl3pPr marL="1148807" indent="-229763">
              <a:defRPr>
                <a:solidFill>
                  <a:schemeClr val="tx1"/>
                </a:solidFill>
                <a:latin typeface="Arial" charset="0"/>
              </a:defRPr>
            </a:lvl3pPr>
            <a:lvl4pPr marL="1608334" indent="-229763">
              <a:defRPr>
                <a:solidFill>
                  <a:schemeClr val="tx1"/>
                </a:solidFill>
                <a:latin typeface="Arial" charset="0"/>
              </a:defRPr>
            </a:lvl4pPr>
            <a:lvl5pPr marL="2067858" indent="-229763">
              <a:defRPr>
                <a:solidFill>
                  <a:schemeClr val="tx1"/>
                </a:solidFill>
                <a:latin typeface="Arial" charset="0"/>
              </a:defRPr>
            </a:lvl5pPr>
            <a:lvl6pPr marL="2527381" indent="-229763" eaLnBrk="0" fontAlgn="base" hangingPunct="0">
              <a:spcBef>
                <a:spcPct val="0"/>
              </a:spcBef>
              <a:spcAft>
                <a:spcPct val="0"/>
              </a:spcAft>
              <a:defRPr>
                <a:solidFill>
                  <a:schemeClr val="tx1"/>
                </a:solidFill>
                <a:latin typeface="Arial" charset="0"/>
              </a:defRPr>
            </a:lvl6pPr>
            <a:lvl7pPr marL="2986905" indent="-229763" eaLnBrk="0" fontAlgn="base" hangingPunct="0">
              <a:spcBef>
                <a:spcPct val="0"/>
              </a:spcBef>
              <a:spcAft>
                <a:spcPct val="0"/>
              </a:spcAft>
              <a:defRPr>
                <a:solidFill>
                  <a:schemeClr val="tx1"/>
                </a:solidFill>
                <a:latin typeface="Arial" charset="0"/>
              </a:defRPr>
            </a:lvl7pPr>
            <a:lvl8pPr marL="3446428" indent="-229763" eaLnBrk="0" fontAlgn="base" hangingPunct="0">
              <a:spcBef>
                <a:spcPct val="0"/>
              </a:spcBef>
              <a:spcAft>
                <a:spcPct val="0"/>
              </a:spcAft>
              <a:defRPr>
                <a:solidFill>
                  <a:schemeClr val="tx1"/>
                </a:solidFill>
                <a:latin typeface="Arial" charset="0"/>
              </a:defRPr>
            </a:lvl8pPr>
            <a:lvl9pPr marL="3905952" indent="-229763" eaLnBrk="0" fontAlgn="base" hangingPunct="0">
              <a:spcBef>
                <a:spcPct val="0"/>
              </a:spcBef>
              <a:spcAft>
                <a:spcPct val="0"/>
              </a:spcAft>
              <a:defRPr>
                <a:solidFill>
                  <a:schemeClr val="tx1"/>
                </a:solidFill>
                <a:latin typeface="Arial" charset="0"/>
              </a:defRPr>
            </a:lvl9pPr>
          </a:lstStyle>
          <a:p>
            <a:r>
              <a:rPr lang="en-US" dirty="0">
                <a:solidFill>
                  <a:prstClr val="black"/>
                </a:solidFill>
                <a:latin typeface="Times New Roman" pitchFamily="18" charset="0"/>
                <a:cs typeface="Times New Roman" pitchFamily="18" charset="0"/>
              </a:rPr>
              <a:t>Locey &amp; Cahill, LLC</a:t>
            </a:r>
          </a:p>
        </p:txBody>
      </p:sp>
      <p:sp>
        <p:nvSpPr>
          <p:cNvPr id="30727" name="Header Placeholder 3"/>
          <p:cNvSpPr>
            <a:spLocks noGrp="1"/>
          </p:cNvSpPr>
          <p:nvPr>
            <p:ph type="hdr" sz="quarter"/>
          </p:nvPr>
        </p:nvSpPr>
        <p:spPr>
          <a:noFill/>
        </p:spPr>
        <p:txBody>
          <a:bodyPr/>
          <a:lstStyle>
            <a:lvl1pPr>
              <a:defRPr>
                <a:solidFill>
                  <a:schemeClr val="tx1"/>
                </a:solidFill>
                <a:latin typeface="Arial" charset="0"/>
              </a:defRPr>
            </a:lvl1pPr>
            <a:lvl2pPr marL="746727" indent="-287204">
              <a:defRPr>
                <a:solidFill>
                  <a:schemeClr val="tx1"/>
                </a:solidFill>
                <a:latin typeface="Arial" charset="0"/>
              </a:defRPr>
            </a:lvl2pPr>
            <a:lvl3pPr marL="1148807" indent="-229763">
              <a:defRPr>
                <a:solidFill>
                  <a:schemeClr val="tx1"/>
                </a:solidFill>
                <a:latin typeface="Arial" charset="0"/>
              </a:defRPr>
            </a:lvl3pPr>
            <a:lvl4pPr marL="1608334" indent="-229763">
              <a:defRPr>
                <a:solidFill>
                  <a:schemeClr val="tx1"/>
                </a:solidFill>
                <a:latin typeface="Arial" charset="0"/>
              </a:defRPr>
            </a:lvl4pPr>
            <a:lvl5pPr marL="2067858" indent="-229763">
              <a:defRPr>
                <a:solidFill>
                  <a:schemeClr val="tx1"/>
                </a:solidFill>
                <a:latin typeface="Arial" charset="0"/>
              </a:defRPr>
            </a:lvl5pPr>
            <a:lvl6pPr marL="2527381" indent="-229763" eaLnBrk="0" fontAlgn="base" hangingPunct="0">
              <a:spcBef>
                <a:spcPct val="0"/>
              </a:spcBef>
              <a:spcAft>
                <a:spcPct val="0"/>
              </a:spcAft>
              <a:defRPr>
                <a:solidFill>
                  <a:schemeClr val="tx1"/>
                </a:solidFill>
                <a:latin typeface="Arial" charset="0"/>
              </a:defRPr>
            </a:lvl6pPr>
            <a:lvl7pPr marL="2986905" indent="-229763" eaLnBrk="0" fontAlgn="base" hangingPunct="0">
              <a:spcBef>
                <a:spcPct val="0"/>
              </a:spcBef>
              <a:spcAft>
                <a:spcPct val="0"/>
              </a:spcAft>
              <a:defRPr>
                <a:solidFill>
                  <a:schemeClr val="tx1"/>
                </a:solidFill>
                <a:latin typeface="Arial" charset="0"/>
              </a:defRPr>
            </a:lvl7pPr>
            <a:lvl8pPr marL="3446428" indent="-229763" eaLnBrk="0" fontAlgn="base" hangingPunct="0">
              <a:spcBef>
                <a:spcPct val="0"/>
              </a:spcBef>
              <a:spcAft>
                <a:spcPct val="0"/>
              </a:spcAft>
              <a:defRPr>
                <a:solidFill>
                  <a:schemeClr val="tx1"/>
                </a:solidFill>
                <a:latin typeface="Arial" charset="0"/>
              </a:defRPr>
            </a:lvl8pPr>
            <a:lvl9pPr marL="3905952" indent="-229763" eaLnBrk="0" fontAlgn="base" hangingPunct="0">
              <a:spcBef>
                <a:spcPct val="0"/>
              </a:spcBef>
              <a:spcAft>
                <a:spcPct val="0"/>
              </a:spcAft>
              <a:defRPr>
                <a:solidFill>
                  <a:schemeClr val="tx1"/>
                </a:solidFill>
                <a:latin typeface="Arial" charset="0"/>
              </a:defRPr>
            </a:lvl9pPr>
          </a:lstStyle>
          <a:p>
            <a:r>
              <a:rPr lang="en-US" dirty="0">
                <a:solidFill>
                  <a:prstClr val="black"/>
                </a:solidFill>
                <a:latin typeface="Times New Roman" pitchFamily="18" charset="0"/>
                <a:cs typeface="Times New Roman" pitchFamily="18" charset="0"/>
              </a:rPr>
              <a:t>Tully Central School District</a:t>
            </a:r>
          </a:p>
        </p:txBody>
      </p:sp>
    </p:spTree>
    <p:extLst>
      <p:ext uri="{BB962C8B-B14F-4D97-AF65-F5344CB8AC3E}">
        <p14:creationId xmlns:p14="http://schemas.microsoft.com/office/powerpoint/2010/main" val="7866712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D5AD69-E1EF-4FFE-8BD9-11478BD93617}" type="slidenum">
              <a:rPr lang="en-US" altLang="en-US"/>
              <a:pPr/>
              <a:t>40</a:t>
            </a:fld>
            <a:endParaRPr lang="en-US" altLang="en-US" dirty="0"/>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844831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B426E5-7588-41CE-A3F7-9822ED282DFF}" type="slidenum">
              <a:rPr lang="en-US" altLang="en-US"/>
              <a:pPr/>
              <a:t>3</a:t>
            </a:fld>
            <a:endParaRPr lang="en-US" altLang="en-US" dirty="0"/>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922943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B426E5-7588-41CE-A3F7-9822ED282DFF}" type="slidenum">
              <a:rPr lang="en-US" altLang="en-US"/>
              <a:pPr/>
              <a:t>5</a:t>
            </a:fld>
            <a:endParaRPr lang="en-US" altLang="en-US" dirty="0"/>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14570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B426E5-7588-41CE-A3F7-9822ED282DFF}" type="slidenum">
              <a:rPr lang="en-US" altLang="en-US"/>
              <a:pPr/>
              <a:t>6</a:t>
            </a:fld>
            <a:endParaRPr lang="en-US" altLang="en-US" dirty="0"/>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636712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B426E5-7588-41CE-A3F7-9822ED282DFF}" type="slidenum">
              <a:rPr lang="en-US" altLang="en-US"/>
              <a:pPr/>
              <a:t>7</a:t>
            </a:fld>
            <a:endParaRPr lang="en-US" altLang="en-US" dirty="0"/>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096691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3A14D8-32AE-4BFC-A598-34B59C29F662}" type="slidenum">
              <a:rPr lang="en-US" altLang="en-US" smtClean="0"/>
              <a:pPr/>
              <a:t>8</a:t>
            </a:fld>
            <a:endParaRPr lang="en-US" altLang="en-US" dirty="0"/>
          </a:p>
        </p:txBody>
      </p:sp>
    </p:spTree>
    <p:extLst>
      <p:ext uri="{BB962C8B-B14F-4D97-AF65-F5344CB8AC3E}">
        <p14:creationId xmlns:p14="http://schemas.microsoft.com/office/powerpoint/2010/main" val="1298646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Art 47 advantages are the opportunity for small employers to receive the</a:t>
            </a:r>
            <a:r>
              <a:rPr lang="en-US" baseline="0" dirty="0" smtClean="0"/>
              <a:t> lower premiums that self-insuring offers.</a:t>
            </a:r>
          </a:p>
          <a:p>
            <a:endParaRPr lang="en-US" baseline="0" dirty="0" smtClean="0"/>
          </a:p>
          <a:p>
            <a:r>
              <a:rPr lang="en-US" baseline="0" dirty="0" smtClean="0"/>
              <a:t>Also muni become owners which means assets of the Consortium accrue on a </a:t>
            </a:r>
            <a:r>
              <a:rPr lang="en-US" baseline="0" dirty="0" err="1" smtClean="0"/>
              <a:t>prorata</a:t>
            </a:r>
            <a:r>
              <a:rPr lang="en-US" baseline="0" dirty="0" smtClean="0"/>
              <a:t> basis the town.</a:t>
            </a:r>
          </a:p>
          <a:p>
            <a:endParaRPr lang="en-US" baseline="0" dirty="0" smtClean="0"/>
          </a:p>
          <a:p>
            <a:r>
              <a:rPr lang="en-US" baseline="0" dirty="0" smtClean="0"/>
              <a:t>Art 47 are structurally more efficient that either self-insured and CR models because there is no broker fee saving 4% and the Consortium is not required to pay the 3% ACA Insurers fee.</a:t>
            </a:r>
          </a:p>
          <a:p>
            <a:endParaRPr lang="en-US" baseline="0" dirty="0" smtClean="0"/>
          </a:p>
          <a:p>
            <a:r>
              <a:rPr lang="en-US" baseline="0" dirty="0" smtClean="0"/>
              <a:t>Art 47 with labor rep have advocates for rank subscribers in decision making roles.</a:t>
            </a:r>
          </a:p>
          <a:p>
            <a:endParaRPr lang="en-US" baseline="0" dirty="0" smtClean="0"/>
          </a:p>
          <a:p>
            <a:r>
              <a:rPr lang="en-US" baseline="0" dirty="0" smtClean="0"/>
              <a:t>GTC contracts with Excellus and large 3</a:t>
            </a:r>
            <a:r>
              <a:rPr lang="en-US" baseline="30000" dirty="0" smtClean="0"/>
              <a:t>rd</a:t>
            </a:r>
            <a:r>
              <a:rPr lang="en-US" baseline="0" dirty="0" smtClean="0"/>
              <a:t> party admin to receive the benefit of their large provide network and lower negotiated service fees</a:t>
            </a:r>
            <a:endParaRPr lang="en-US" dirty="0"/>
          </a:p>
        </p:txBody>
      </p:sp>
      <p:sp>
        <p:nvSpPr>
          <p:cNvPr id="4" name="Slide Number Placeholder 3"/>
          <p:cNvSpPr>
            <a:spLocks noGrp="1"/>
          </p:cNvSpPr>
          <p:nvPr>
            <p:ph type="sldNum" sz="quarter" idx="10"/>
          </p:nvPr>
        </p:nvSpPr>
        <p:spPr/>
        <p:txBody>
          <a:bodyPr/>
          <a:lstStyle/>
          <a:p>
            <a:fld id="{BC3A14D8-32AE-4BFC-A598-34B59C29F662}" type="slidenum">
              <a:rPr lang="en-US" altLang="en-US" smtClean="0"/>
              <a:pPr/>
              <a:t>11</a:t>
            </a:fld>
            <a:endParaRPr lang="en-US" altLang="en-US"/>
          </a:p>
        </p:txBody>
      </p:sp>
    </p:spTree>
    <p:extLst>
      <p:ext uri="{BB962C8B-B14F-4D97-AF65-F5344CB8AC3E}">
        <p14:creationId xmlns:p14="http://schemas.microsoft.com/office/powerpoint/2010/main" val="2901179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6995AF-9710-4CFA-9D51-5BC6A93D622C}" type="slidenum">
              <a:rPr lang="en-US" altLang="en-US"/>
              <a:pPr/>
              <a:t>12</a:t>
            </a:fld>
            <a:endParaRPr lang="en-US" altLang="en-US" dirty="0"/>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313080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ltLang="en-US" dirty="0"/>
          </a:p>
        </p:txBody>
      </p:sp>
      <p:sp>
        <p:nvSpPr>
          <p:cNvPr id="5" name="Footer Placeholder 4"/>
          <p:cNvSpPr>
            <a:spLocks noGrp="1"/>
          </p:cNvSpPr>
          <p:nvPr>
            <p:ph type="ftr" sz="quarter" idx="11"/>
          </p:nvPr>
        </p:nvSpPr>
        <p:spPr/>
        <p:txBody>
          <a:bodyPr/>
          <a:lstStyle/>
          <a:p>
            <a:endParaRPr lang="en-US" altLang="en-US" dirty="0"/>
          </a:p>
        </p:txBody>
      </p:sp>
      <p:sp>
        <p:nvSpPr>
          <p:cNvPr id="6" name="Slide Number Placeholder 5"/>
          <p:cNvSpPr>
            <a:spLocks noGrp="1"/>
          </p:cNvSpPr>
          <p:nvPr>
            <p:ph type="sldNum" sz="quarter" idx="12"/>
          </p:nvPr>
        </p:nvSpPr>
        <p:spPr/>
        <p:txBody>
          <a:bodyPr/>
          <a:lstStyle/>
          <a:p>
            <a:fld id="{BE74C457-8BB7-4C66-A907-281B8450896D}" type="slidenum">
              <a:rPr lang="en-US" altLang="en-US" smtClean="0"/>
              <a:pPr/>
              <a:t>‹#›</a:t>
            </a:fld>
            <a:endParaRPr lang="en-US" altLang="en-US" dirty="0"/>
          </a:p>
        </p:txBody>
      </p:sp>
    </p:spTree>
    <p:extLst>
      <p:ext uri="{BB962C8B-B14F-4D97-AF65-F5344CB8AC3E}">
        <p14:creationId xmlns:p14="http://schemas.microsoft.com/office/powerpoint/2010/main" val="3824567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ltLang="en-US" dirty="0"/>
          </a:p>
        </p:txBody>
      </p:sp>
      <p:sp>
        <p:nvSpPr>
          <p:cNvPr id="5" name="Footer Placeholder 4"/>
          <p:cNvSpPr>
            <a:spLocks noGrp="1"/>
          </p:cNvSpPr>
          <p:nvPr>
            <p:ph type="ftr" sz="quarter" idx="11"/>
          </p:nvPr>
        </p:nvSpPr>
        <p:spPr/>
        <p:txBody>
          <a:bodyPr/>
          <a:lstStyle/>
          <a:p>
            <a:endParaRPr lang="en-US" altLang="en-US" dirty="0"/>
          </a:p>
        </p:txBody>
      </p:sp>
      <p:sp>
        <p:nvSpPr>
          <p:cNvPr id="6" name="Slide Number Placeholder 5"/>
          <p:cNvSpPr>
            <a:spLocks noGrp="1"/>
          </p:cNvSpPr>
          <p:nvPr>
            <p:ph type="sldNum" sz="quarter" idx="12"/>
          </p:nvPr>
        </p:nvSpPr>
        <p:spPr/>
        <p:txBody>
          <a:bodyPr/>
          <a:lstStyle/>
          <a:p>
            <a:fld id="{484E3A0D-D27F-4203-A5D0-32C4793DE1DA}" type="slidenum">
              <a:rPr lang="en-US" altLang="en-US" smtClean="0"/>
              <a:pPr/>
              <a:t>‹#›</a:t>
            </a:fld>
            <a:endParaRPr lang="en-US" altLang="en-US" dirty="0"/>
          </a:p>
        </p:txBody>
      </p:sp>
    </p:spTree>
    <p:extLst>
      <p:ext uri="{BB962C8B-B14F-4D97-AF65-F5344CB8AC3E}">
        <p14:creationId xmlns:p14="http://schemas.microsoft.com/office/powerpoint/2010/main" val="4228609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ltLang="en-US" dirty="0"/>
          </a:p>
        </p:txBody>
      </p:sp>
      <p:sp>
        <p:nvSpPr>
          <p:cNvPr id="5" name="Footer Placeholder 4"/>
          <p:cNvSpPr>
            <a:spLocks noGrp="1"/>
          </p:cNvSpPr>
          <p:nvPr>
            <p:ph type="ftr" sz="quarter" idx="11"/>
          </p:nvPr>
        </p:nvSpPr>
        <p:spPr/>
        <p:txBody>
          <a:bodyPr/>
          <a:lstStyle/>
          <a:p>
            <a:endParaRPr lang="en-US" altLang="en-US" dirty="0"/>
          </a:p>
        </p:txBody>
      </p:sp>
      <p:sp>
        <p:nvSpPr>
          <p:cNvPr id="6" name="Slide Number Placeholder 5"/>
          <p:cNvSpPr>
            <a:spLocks noGrp="1"/>
          </p:cNvSpPr>
          <p:nvPr>
            <p:ph type="sldNum" sz="quarter" idx="12"/>
          </p:nvPr>
        </p:nvSpPr>
        <p:spPr/>
        <p:txBody>
          <a:bodyPr/>
          <a:lstStyle/>
          <a:p>
            <a:fld id="{BEFD38BF-15A4-4466-885E-C72488DB4BE0}" type="slidenum">
              <a:rPr lang="en-US" altLang="en-US" smtClean="0"/>
              <a:pPr/>
              <a:t>‹#›</a:t>
            </a:fld>
            <a:endParaRPr lang="en-US" altLang="en-US" dirty="0"/>
          </a:p>
        </p:txBody>
      </p:sp>
    </p:spTree>
    <p:extLst>
      <p:ext uri="{BB962C8B-B14F-4D97-AF65-F5344CB8AC3E}">
        <p14:creationId xmlns:p14="http://schemas.microsoft.com/office/powerpoint/2010/main" val="1246596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ltLang="en-US" dirty="0"/>
          </a:p>
        </p:txBody>
      </p:sp>
      <p:sp>
        <p:nvSpPr>
          <p:cNvPr id="5" name="Footer Placeholder 4"/>
          <p:cNvSpPr>
            <a:spLocks noGrp="1"/>
          </p:cNvSpPr>
          <p:nvPr>
            <p:ph type="ftr" sz="quarter" idx="11"/>
          </p:nvPr>
        </p:nvSpPr>
        <p:spPr/>
        <p:txBody>
          <a:bodyPr/>
          <a:lstStyle/>
          <a:p>
            <a:endParaRPr lang="en-US" altLang="en-US" dirty="0"/>
          </a:p>
        </p:txBody>
      </p:sp>
      <p:sp>
        <p:nvSpPr>
          <p:cNvPr id="6" name="Slide Number Placeholder 5"/>
          <p:cNvSpPr>
            <a:spLocks noGrp="1"/>
          </p:cNvSpPr>
          <p:nvPr>
            <p:ph type="sldNum" sz="quarter" idx="12"/>
          </p:nvPr>
        </p:nvSpPr>
        <p:spPr/>
        <p:txBody>
          <a:bodyPr/>
          <a:lstStyle/>
          <a:p>
            <a:fld id="{B9977308-7A8A-4D98-A21F-84A90AD39D10}" type="slidenum">
              <a:rPr lang="en-US" altLang="en-US" smtClean="0"/>
              <a:pPr/>
              <a:t>‹#›</a:t>
            </a:fld>
            <a:endParaRPr lang="en-US" altLang="en-US" dirty="0"/>
          </a:p>
        </p:txBody>
      </p:sp>
    </p:spTree>
    <p:extLst>
      <p:ext uri="{BB962C8B-B14F-4D97-AF65-F5344CB8AC3E}">
        <p14:creationId xmlns:p14="http://schemas.microsoft.com/office/powerpoint/2010/main" val="3079538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ltLang="en-US" dirty="0"/>
          </a:p>
        </p:txBody>
      </p:sp>
      <p:sp>
        <p:nvSpPr>
          <p:cNvPr id="5" name="Footer Placeholder 4"/>
          <p:cNvSpPr>
            <a:spLocks noGrp="1"/>
          </p:cNvSpPr>
          <p:nvPr>
            <p:ph type="ftr" sz="quarter" idx="11"/>
          </p:nvPr>
        </p:nvSpPr>
        <p:spPr/>
        <p:txBody>
          <a:bodyPr/>
          <a:lstStyle/>
          <a:p>
            <a:endParaRPr lang="en-US" altLang="en-US" dirty="0"/>
          </a:p>
        </p:txBody>
      </p:sp>
      <p:sp>
        <p:nvSpPr>
          <p:cNvPr id="6" name="Slide Number Placeholder 5"/>
          <p:cNvSpPr>
            <a:spLocks noGrp="1"/>
          </p:cNvSpPr>
          <p:nvPr>
            <p:ph type="sldNum" sz="quarter" idx="12"/>
          </p:nvPr>
        </p:nvSpPr>
        <p:spPr/>
        <p:txBody>
          <a:bodyPr/>
          <a:lstStyle/>
          <a:p>
            <a:fld id="{F0CEA4A8-6EFF-44A1-93DA-BA013AA9886B}" type="slidenum">
              <a:rPr lang="en-US" altLang="en-US" smtClean="0"/>
              <a:pPr/>
              <a:t>‹#›</a:t>
            </a:fld>
            <a:endParaRPr lang="en-US" altLang="en-US" dirty="0"/>
          </a:p>
        </p:txBody>
      </p:sp>
    </p:spTree>
    <p:extLst>
      <p:ext uri="{BB962C8B-B14F-4D97-AF65-F5344CB8AC3E}">
        <p14:creationId xmlns:p14="http://schemas.microsoft.com/office/powerpoint/2010/main" val="4272877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ltLang="en-US" dirty="0"/>
          </a:p>
        </p:txBody>
      </p:sp>
      <p:sp>
        <p:nvSpPr>
          <p:cNvPr id="6" name="Footer Placeholder 5"/>
          <p:cNvSpPr>
            <a:spLocks noGrp="1"/>
          </p:cNvSpPr>
          <p:nvPr>
            <p:ph type="ftr" sz="quarter" idx="11"/>
          </p:nvPr>
        </p:nvSpPr>
        <p:spPr/>
        <p:txBody>
          <a:bodyPr/>
          <a:lstStyle/>
          <a:p>
            <a:endParaRPr lang="en-US" altLang="en-US" dirty="0"/>
          </a:p>
        </p:txBody>
      </p:sp>
      <p:sp>
        <p:nvSpPr>
          <p:cNvPr id="7" name="Slide Number Placeholder 6"/>
          <p:cNvSpPr>
            <a:spLocks noGrp="1"/>
          </p:cNvSpPr>
          <p:nvPr>
            <p:ph type="sldNum" sz="quarter" idx="12"/>
          </p:nvPr>
        </p:nvSpPr>
        <p:spPr/>
        <p:txBody>
          <a:bodyPr/>
          <a:lstStyle/>
          <a:p>
            <a:fld id="{363DE657-D6CB-4CB0-AB17-2D700C8D9C04}" type="slidenum">
              <a:rPr lang="en-US" altLang="en-US" smtClean="0"/>
              <a:pPr/>
              <a:t>‹#›</a:t>
            </a:fld>
            <a:endParaRPr lang="en-US" altLang="en-US" dirty="0"/>
          </a:p>
        </p:txBody>
      </p:sp>
    </p:spTree>
    <p:extLst>
      <p:ext uri="{BB962C8B-B14F-4D97-AF65-F5344CB8AC3E}">
        <p14:creationId xmlns:p14="http://schemas.microsoft.com/office/powerpoint/2010/main" val="1343678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ltLang="en-US" dirty="0"/>
          </a:p>
        </p:txBody>
      </p:sp>
      <p:sp>
        <p:nvSpPr>
          <p:cNvPr id="8" name="Footer Placeholder 7"/>
          <p:cNvSpPr>
            <a:spLocks noGrp="1"/>
          </p:cNvSpPr>
          <p:nvPr>
            <p:ph type="ftr" sz="quarter" idx="11"/>
          </p:nvPr>
        </p:nvSpPr>
        <p:spPr/>
        <p:txBody>
          <a:bodyPr/>
          <a:lstStyle/>
          <a:p>
            <a:endParaRPr lang="en-US" altLang="en-US" dirty="0"/>
          </a:p>
        </p:txBody>
      </p:sp>
      <p:sp>
        <p:nvSpPr>
          <p:cNvPr id="9" name="Slide Number Placeholder 8"/>
          <p:cNvSpPr>
            <a:spLocks noGrp="1"/>
          </p:cNvSpPr>
          <p:nvPr>
            <p:ph type="sldNum" sz="quarter" idx="12"/>
          </p:nvPr>
        </p:nvSpPr>
        <p:spPr/>
        <p:txBody>
          <a:bodyPr/>
          <a:lstStyle/>
          <a:p>
            <a:fld id="{D502172B-7073-4FAE-88A9-973B7B79FCCF}" type="slidenum">
              <a:rPr lang="en-US" altLang="en-US" smtClean="0"/>
              <a:pPr/>
              <a:t>‹#›</a:t>
            </a:fld>
            <a:endParaRPr lang="en-US" altLang="en-US" dirty="0"/>
          </a:p>
        </p:txBody>
      </p:sp>
    </p:spTree>
    <p:extLst>
      <p:ext uri="{BB962C8B-B14F-4D97-AF65-F5344CB8AC3E}">
        <p14:creationId xmlns:p14="http://schemas.microsoft.com/office/powerpoint/2010/main" val="3160753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ltLang="en-US" dirty="0"/>
          </a:p>
        </p:txBody>
      </p:sp>
      <p:sp>
        <p:nvSpPr>
          <p:cNvPr id="4" name="Footer Placeholder 3"/>
          <p:cNvSpPr>
            <a:spLocks noGrp="1"/>
          </p:cNvSpPr>
          <p:nvPr>
            <p:ph type="ftr" sz="quarter" idx="11"/>
          </p:nvPr>
        </p:nvSpPr>
        <p:spPr/>
        <p:txBody>
          <a:bodyPr/>
          <a:lstStyle/>
          <a:p>
            <a:endParaRPr lang="en-US" altLang="en-US" dirty="0"/>
          </a:p>
        </p:txBody>
      </p:sp>
      <p:sp>
        <p:nvSpPr>
          <p:cNvPr id="5" name="Slide Number Placeholder 4"/>
          <p:cNvSpPr>
            <a:spLocks noGrp="1"/>
          </p:cNvSpPr>
          <p:nvPr>
            <p:ph type="sldNum" sz="quarter" idx="12"/>
          </p:nvPr>
        </p:nvSpPr>
        <p:spPr/>
        <p:txBody>
          <a:bodyPr/>
          <a:lstStyle/>
          <a:p>
            <a:fld id="{B1DABFC3-3F82-47DD-98EA-4CA0D788138A}" type="slidenum">
              <a:rPr lang="en-US" altLang="en-US" smtClean="0"/>
              <a:pPr/>
              <a:t>‹#›</a:t>
            </a:fld>
            <a:endParaRPr lang="en-US" altLang="en-US" dirty="0"/>
          </a:p>
        </p:txBody>
      </p:sp>
    </p:spTree>
    <p:extLst>
      <p:ext uri="{BB962C8B-B14F-4D97-AF65-F5344CB8AC3E}">
        <p14:creationId xmlns:p14="http://schemas.microsoft.com/office/powerpoint/2010/main" val="2314913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dirty="0"/>
          </a:p>
        </p:txBody>
      </p:sp>
      <p:sp>
        <p:nvSpPr>
          <p:cNvPr id="3" name="Footer Placeholder 2"/>
          <p:cNvSpPr>
            <a:spLocks noGrp="1"/>
          </p:cNvSpPr>
          <p:nvPr>
            <p:ph type="ftr" sz="quarter" idx="11"/>
          </p:nvPr>
        </p:nvSpPr>
        <p:spPr/>
        <p:txBody>
          <a:bodyPr/>
          <a:lstStyle/>
          <a:p>
            <a:endParaRPr lang="en-US" altLang="en-US" dirty="0"/>
          </a:p>
        </p:txBody>
      </p:sp>
      <p:sp>
        <p:nvSpPr>
          <p:cNvPr id="4" name="Slide Number Placeholder 3"/>
          <p:cNvSpPr>
            <a:spLocks noGrp="1"/>
          </p:cNvSpPr>
          <p:nvPr>
            <p:ph type="sldNum" sz="quarter" idx="12"/>
          </p:nvPr>
        </p:nvSpPr>
        <p:spPr/>
        <p:txBody>
          <a:bodyPr/>
          <a:lstStyle/>
          <a:p>
            <a:fld id="{69AA16E4-5B2D-4ED4-89F0-A6ACDDB7ACA9}" type="slidenum">
              <a:rPr lang="en-US" altLang="en-US" smtClean="0"/>
              <a:pPr/>
              <a:t>‹#›</a:t>
            </a:fld>
            <a:endParaRPr lang="en-US" altLang="en-US" dirty="0"/>
          </a:p>
        </p:txBody>
      </p:sp>
    </p:spTree>
    <p:extLst>
      <p:ext uri="{BB962C8B-B14F-4D97-AF65-F5344CB8AC3E}">
        <p14:creationId xmlns:p14="http://schemas.microsoft.com/office/powerpoint/2010/main" val="2422977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en-US" dirty="0"/>
          </a:p>
        </p:txBody>
      </p:sp>
      <p:sp>
        <p:nvSpPr>
          <p:cNvPr id="6" name="Footer Placeholder 5"/>
          <p:cNvSpPr>
            <a:spLocks noGrp="1"/>
          </p:cNvSpPr>
          <p:nvPr>
            <p:ph type="ftr" sz="quarter" idx="11"/>
          </p:nvPr>
        </p:nvSpPr>
        <p:spPr/>
        <p:txBody>
          <a:bodyPr/>
          <a:lstStyle/>
          <a:p>
            <a:endParaRPr lang="en-US" altLang="en-US" dirty="0"/>
          </a:p>
        </p:txBody>
      </p:sp>
      <p:sp>
        <p:nvSpPr>
          <p:cNvPr id="7" name="Slide Number Placeholder 6"/>
          <p:cNvSpPr>
            <a:spLocks noGrp="1"/>
          </p:cNvSpPr>
          <p:nvPr>
            <p:ph type="sldNum" sz="quarter" idx="12"/>
          </p:nvPr>
        </p:nvSpPr>
        <p:spPr/>
        <p:txBody>
          <a:bodyPr/>
          <a:lstStyle/>
          <a:p>
            <a:fld id="{0ACD76B2-4BE8-4EFA-9F14-BB44BC488DD2}" type="slidenum">
              <a:rPr lang="en-US" altLang="en-US" smtClean="0"/>
              <a:pPr/>
              <a:t>‹#›</a:t>
            </a:fld>
            <a:endParaRPr lang="en-US" altLang="en-US" dirty="0"/>
          </a:p>
        </p:txBody>
      </p:sp>
    </p:spTree>
    <p:extLst>
      <p:ext uri="{BB962C8B-B14F-4D97-AF65-F5344CB8AC3E}">
        <p14:creationId xmlns:p14="http://schemas.microsoft.com/office/powerpoint/2010/main" val="1219031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en-US" dirty="0"/>
          </a:p>
        </p:txBody>
      </p:sp>
      <p:sp>
        <p:nvSpPr>
          <p:cNvPr id="6" name="Footer Placeholder 5"/>
          <p:cNvSpPr>
            <a:spLocks noGrp="1"/>
          </p:cNvSpPr>
          <p:nvPr>
            <p:ph type="ftr" sz="quarter" idx="11"/>
          </p:nvPr>
        </p:nvSpPr>
        <p:spPr/>
        <p:txBody>
          <a:bodyPr/>
          <a:lstStyle/>
          <a:p>
            <a:endParaRPr lang="en-US" altLang="en-US" dirty="0"/>
          </a:p>
        </p:txBody>
      </p:sp>
      <p:sp>
        <p:nvSpPr>
          <p:cNvPr id="7" name="Slide Number Placeholder 6"/>
          <p:cNvSpPr>
            <a:spLocks noGrp="1"/>
          </p:cNvSpPr>
          <p:nvPr>
            <p:ph type="sldNum" sz="quarter" idx="12"/>
          </p:nvPr>
        </p:nvSpPr>
        <p:spPr/>
        <p:txBody>
          <a:bodyPr/>
          <a:lstStyle/>
          <a:p>
            <a:fld id="{8EBB5E38-470D-406E-B566-5E0EE0BCA75E}" type="slidenum">
              <a:rPr lang="en-US" altLang="en-US" smtClean="0"/>
              <a:pPr/>
              <a:t>‹#›</a:t>
            </a:fld>
            <a:endParaRPr lang="en-US" altLang="en-US" dirty="0"/>
          </a:p>
        </p:txBody>
      </p:sp>
    </p:spTree>
    <p:extLst>
      <p:ext uri="{BB962C8B-B14F-4D97-AF65-F5344CB8AC3E}">
        <p14:creationId xmlns:p14="http://schemas.microsoft.com/office/powerpoint/2010/main" val="1206725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3F0346-D10F-4A96-AA21-E159CA738E94}" type="slidenum">
              <a:rPr lang="en-US" altLang="en-US" smtClean="0"/>
              <a:pPr/>
              <a:t>‹#›</a:t>
            </a:fld>
            <a:endParaRPr lang="en-US" altLang="en-US" dirty="0"/>
          </a:p>
        </p:txBody>
      </p:sp>
    </p:spTree>
    <p:extLst>
      <p:ext uri="{BB962C8B-B14F-4D97-AF65-F5344CB8AC3E}">
        <p14:creationId xmlns:p14="http://schemas.microsoft.com/office/powerpoint/2010/main" val="2960644298"/>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676400"/>
            <a:ext cx="7772400" cy="1066800"/>
          </a:xfrm>
        </p:spPr>
        <p:txBody>
          <a:bodyPr/>
          <a:lstStyle/>
          <a:p>
            <a:r>
              <a:rPr lang="en-US" altLang="en-US" sz="4400" dirty="0">
                <a:solidFill>
                  <a:srgbClr val="008000"/>
                </a:solidFill>
                <a:latin typeface="CaslonOpnface BT" panose="04020605080303030203" pitchFamily="82" charset="0"/>
              </a:rPr>
              <a:t>GTCMHIC ORIENTATION</a:t>
            </a:r>
          </a:p>
        </p:txBody>
      </p:sp>
      <p:sp>
        <p:nvSpPr>
          <p:cNvPr id="2051" name="Rectangle 3"/>
          <p:cNvSpPr>
            <a:spLocks noGrp="1" noChangeArrowheads="1"/>
          </p:cNvSpPr>
          <p:nvPr>
            <p:ph type="subTitle" idx="1"/>
          </p:nvPr>
        </p:nvSpPr>
        <p:spPr>
          <a:xfrm>
            <a:off x="914400" y="3429000"/>
            <a:ext cx="7467600" cy="2590800"/>
          </a:xfrm>
        </p:spPr>
        <p:txBody>
          <a:bodyPr/>
          <a:lstStyle/>
          <a:p>
            <a:pPr algn="ctr"/>
            <a:r>
              <a:rPr lang="en-US" altLang="en-US" dirty="0" smtClean="0">
                <a:latin typeface="Times New Roman" panose="02020603050405020304" pitchFamily="18" charset="0"/>
              </a:rPr>
              <a:t>New Director Orientation</a:t>
            </a:r>
            <a:endParaRPr lang="en-US" altLang="en-US" dirty="0">
              <a:latin typeface="Times New Roman" panose="02020603050405020304" pitchFamily="18" charset="0"/>
            </a:endParaRPr>
          </a:p>
          <a:p>
            <a:pPr algn="ctr"/>
            <a:r>
              <a:rPr lang="en-US" altLang="en-US" dirty="0">
                <a:latin typeface="Times New Roman" panose="02020603050405020304" pitchFamily="18" charset="0"/>
              </a:rPr>
              <a:t>Greater Tompkins County Municipal  Health Insurance Consortium</a:t>
            </a:r>
          </a:p>
          <a:p>
            <a:pPr algn="ctr"/>
            <a:r>
              <a:rPr lang="en-US" altLang="en-US" dirty="0" smtClean="0">
                <a:latin typeface="Times New Roman" panose="02020603050405020304" pitchFamily="18" charset="0"/>
              </a:rPr>
              <a:t>March 22, 2018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7162800" cy="762000"/>
          </a:xfrm>
        </p:spPr>
        <p:txBody>
          <a:bodyPr>
            <a:normAutofit/>
          </a:bodyPr>
          <a:lstStyle/>
          <a:p>
            <a:r>
              <a:rPr lang="en-US" altLang="en-US" dirty="0" smtClean="0">
                <a:solidFill>
                  <a:srgbClr val="008000"/>
                </a:solidFill>
                <a:latin typeface="Times New Roman" panose="02020603050405020304" pitchFamily="18" charset="0"/>
              </a:rPr>
              <a:t>What is Article 47?</a:t>
            </a:r>
            <a:endParaRPr lang="en-US" dirty="0"/>
          </a:p>
        </p:txBody>
      </p:sp>
      <p:sp>
        <p:nvSpPr>
          <p:cNvPr id="3" name="Content Placeholder 2"/>
          <p:cNvSpPr>
            <a:spLocks noGrp="1"/>
          </p:cNvSpPr>
          <p:nvPr>
            <p:ph idx="1"/>
          </p:nvPr>
        </p:nvSpPr>
        <p:spPr>
          <a:xfrm>
            <a:off x="-381000" y="1447800"/>
            <a:ext cx="9525000" cy="5410200"/>
          </a:xfrm>
        </p:spPr>
        <p:txBody>
          <a:bodyPr>
            <a:normAutofit/>
          </a:bodyPr>
          <a:lstStyle/>
          <a:p>
            <a:pPr lvl="1">
              <a:buClrTx/>
              <a:buFont typeface="Wingdings" panose="05000000000000000000" pitchFamily="2" charset="2"/>
              <a:buChar char="v"/>
            </a:pPr>
            <a:r>
              <a:rPr lang="en-US" sz="2000" dirty="0" smtClean="0">
                <a:latin typeface="Times New Roman" panose="02020603050405020304" pitchFamily="18" charset="0"/>
                <a:cs typeface="Times New Roman" panose="02020603050405020304" pitchFamily="18" charset="0"/>
              </a:rPr>
              <a:t>Article 47’s are </a:t>
            </a:r>
            <a:r>
              <a:rPr lang="en-US" sz="2000" dirty="0" smtClean="0">
                <a:latin typeface="Times New Roman" panose="02020603050405020304" pitchFamily="18" charset="0"/>
                <a:cs typeface="Times New Roman" panose="02020603050405020304" pitchFamily="18" charset="0"/>
              </a:rPr>
              <a:t>self-insured </a:t>
            </a:r>
            <a:r>
              <a:rPr lang="en-US" sz="2000" dirty="0">
                <a:latin typeface="Times New Roman" panose="02020603050405020304" pitchFamily="18" charset="0"/>
                <a:cs typeface="Times New Roman" panose="02020603050405020304" pitchFamily="18" charset="0"/>
              </a:rPr>
              <a:t>insurance companies </a:t>
            </a:r>
            <a:r>
              <a:rPr lang="en-US" sz="2000" dirty="0" smtClean="0">
                <a:latin typeface="Times New Roman" panose="02020603050405020304" pitchFamily="18" charset="0"/>
                <a:cs typeface="Times New Roman" panose="02020603050405020304" pitchFamily="18" charset="0"/>
              </a:rPr>
              <a:t> created </a:t>
            </a:r>
            <a:r>
              <a:rPr lang="en-US" sz="2000" dirty="0" smtClean="0">
                <a:latin typeface="Times New Roman" panose="02020603050405020304" pitchFamily="18" charset="0"/>
                <a:cs typeface="Times New Roman" panose="02020603050405020304" pitchFamily="18" charset="0"/>
              </a:rPr>
              <a:t>by </a:t>
            </a:r>
            <a:r>
              <a:rPr lang="en-US" sz="2000" dirty="0" smtClean="0">
                <a:latin typeface="Times New Roman" panose="02020603050405020304" pitchFamily="18" charset="0"/>
                <a:cs typeface="Times New Roman" panose="02020603050405020304" pitchFamily="18" charset="0"/>
              </a:rPr>
              <a:t>NYS.</a:t>
            </a:r>
            <a:endParaRPr lang="en-US" sz="2000" dirty="0" smtClean="0">
              <a:latin typeface="Times New Roman" panose="02020603050405020304" pitchFamily="18" charset="0"/>
              <a:cs typeface="Times New Roman" panose="02020603050405020304" pitchFamily="18" charset="0"/>
            </a:endParaRPr>
          </a:p>
          <a:p>
            <a:pPr lvl="2">
              <a:buClrTx/>
              <a:buFont typeface="Wingdings" panose="05000000000000000000" pitchFamily="2" charset="2"/>
              <a:buChar char="v"/>
            </a:pPr>
            <a:r>
              <a:rPr lang="en-US" sz="1800" dirty="0" smtClean="0">
                <a:latin typeface="Times New Roman" panose="02020603050405020304" pitchFamily="18" charset="0"/>
                <a:cs typeface="Times New Roman" panose="02020603050405020304" pitchFamily="18" charset="0"/>
              </a:rPr>
              <a:t>Write benefit plans, collect premium, assume 100% of liability</a:t>
            </a:r>
          </a:p>
          <a:p>
            <a:pPr lvl="1">
              <a:buClrTx/>
              <a:buFont typeface="Wingdings" panose="05000000000000000000" pitchFamily="2" charset="2"/>
              <a:buChar char="v"/>
            </a:pPr>
            <a:r>
              <a:rPr lang="en-US" sz="2000" dirty="0" smtClean="0">
                <a:latin typeface="Times New Roman" panose="02020603050405020304" pitchFamily="18" charset="0"/>
                <a:cs typeface="Times New Roman" panose="02020603050405020304" pitchFamily="18" charset="0"/>
              </a:rPr>
              <a:t>Allows </a:t>
            </a:r>
            <a:r>
              <a:rPr lang="en-US" sz="2000" dirty="0">
                <a:latin typeface="Times New Roman" panose="02020603050405020304" pitchFamily="18" charset="0"/>
                <a:cs typeface="Times New Roman" panose="02020603050405020304" pitchFamily="18" charset="0"/>
              </a:rPr>
              <a:t>Municipalities </a:t>
            </a:r>
            <a:r>
              <a:rPr lang="en-US" sz="2000" dirty="0" smtClean="0">
                <a:latin typeface="Times New Roman" panose="02020603050405020304" pitchFamily="18" charset="0"/>
                <a:cs typeface="Times New Roman" panose="02020603050405020304" pitchFamily="18" charset="0"/>
              </a:rPr>
              <a:t>regardless of size </a:t>
            </a:r>
            <a:r>
              <a:rPr lang="en-US" sz="2000" dirty="0">
                <a:latin typeface="Times New Roman" panose="02020603050405020304" pitchFamily="18" charset="0"/>
                <a:cs typeface="Times New Roman" panose="02020603050405020304" pitchFamily="18" charset="0"/>
              </a:rPr>
              <a:t>to Pool </a:t>
            </a:r>
            <a:r>
              <a:rPr lang="en-US" sz="2000" dirty="0" smtClean="0">
                <a:latin typeface="Times New Roman" panose="02020603050405020304" pitchFamily="18" charset="0"/>
                <a:cs typeface="Times New Roman" panose="02020603050405020304" pitchFamily="18" charset="0"/>
              </a:rPr>
              <a:t>health insurance risk as one community.</a:t>
            </a:r>
            <a:endParaRPr lang="en-US" sz="2000" dirty="0">
              <a:latin typeface="Times New Roman" panose="02020603050405020304" pitchFamily="18" charset="0"/>
              <a:cs typeface="Times New Roman" panose="02020603050405020304" pitchFamily="18" charset="0"/>
            </a:endParaRPr>
          </a:p>
          <a:p>
            <a:pPr lvl="1">
              <a:buClrTx/>
              <a:buFont typeface="Wingdings" panose="05000000000000000000" pitchFamily="2" charset="2"/>
              <a:buChar char="v"/>
            </a:pPr>
            <a:r>
              <a:rPr lang="en-US" sz="2000" dirty="0">
                <a:latin typeface="Times New Roman" panose="02020603050405020304" pitchFamily="18" charset="0"/>
                <a:cs typeface="Times New Roman" panose="02020603050405020304" pitchFamily="18" charset="0"/>
              </a:rPr>
              <a:t>Regulatory Requirements Include, But are not Limited to:</a:t>
            </a:r>
          </a:p>
          <a:p>
            <a:pPr lvl="2">
              <a:buClrTx/>
              <a:buFont typeface="Wingdings" panose="05000000000000000000" pitchFamily="2" charset="2"/>
              <a:buChar char="v"/>
            </a:pPr>
            <a:r>
              <a:rPr lang="en-US" sz="2000" dirty="0">
                <a:latin typeface="Times New Roman" panose="02020603050405020304" pitchFamily="18" charset="0"/>
                <a:cs typeface="Times New Roman" panose="02020603050405020304" pitchFamily="18" charset="0"/>
              </a:rPr>
              <a:t>Adoption of a Municipal Cooperative Agreement</a:t>
            </a:r>
          </a:p>
          <a:p>
            <a:pPr lvl="2">
              <a:buClrTx/>
              <a:buFont typeface="Wingdings" panose="05000000000000000000" pitchFamily="2" charset="2"/>
              <a:buChar char="v"/>
            </a:pPr>
            <a:r>
              <a:rPr lang="en-US" sz="2000" dirty="0" smtClean="0">
                <a:latin typeface="Times New Roman" panose="02020603050405020304" pitchFamily="18" charset="0"/>
                <a:cs typeface="Times New Roman" panose="02020603050405020304" pitchFamily="18" charset="0"/>
              </a:rPr>
              <a:t>Funding 2 Statutory Reserves (Surplus-5% premium &amp; IBNR-12% of claims)</a:t>
            </a:r>
            <a:endParaRPr lang="en-US" sz="2000" dirty="0">
              <a:latin typeface="Times New Roman" panose="02020603050405020304" pitchFamily="18" charset="0"/>
              <a:cs typeface="Times New Roman" panose="02020603050405020304" pitchFamily="18" charset="0"/>
            </a:endParaRPr>
          </a:p>
          <a:p>
            <a:pPr lvl="2">
              <a:buClrTx/>
              <a:buFont typeface="Wingdings" panose="05000000000000000000" pitchFamily="2" charset="2"/>
              <a:buChar char="v"/>
            </a:pPr>
            <a:r>
              <a:rPr lang="en-US" sz="2000" dirty="0">
                <a:latin typeface="Times New Roman" panose="02020603050405020304" pitchFamily="18" charset="0"/>
                <a:cs typeface="Times New Roman" panose="02020603050405020304" pitchFamily="18" charset="0"/>
              </a:rPr>
              <a:t>Creating a Role for Labor in the Governance Structure</a:t>
            </a:r>
          </a:p>
          <a:p>
            <a:pPr lvl="3">
              <a:buClrTx/>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Joint Committee on Plan Structure and Design</a:t>
            </a:r>
          </a:p>
          <a:p>
            <a:pPr lvl="3">
              <a:buClrTx/>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Voting Seats on the GTCMHIC Board of Directors</a:t>
            </a:r>
          </a:p>
          <a:p>
            <a:pPr lvl="2">
              <a:buClrTx/>
              <a:buFont typeface="Wingdings" panose="05000000000000000000" pitchFamily="2" charset="2"/>
              <a:buChar char="v"/>
            </a:pPr>
            <a:r>
              <a:rPr lang="en-US" sz="2000" dirty="0">
                <a:latin typeface="Times New Roman" panose="02020603050405020304" pitchFamily="18" charset="0"/>
                <a:cs typeface="Times New Roman" panose="02020603050405020304" pitchFamily="18" charset="0"/>
              </a:rPr>
              <a:t>NYS DFS Reporting and Oversight</a:t>
            </a:r>
          </a:p>
          <a:p>
            <a:pPr lvl="2">
              <a:buClrTx/>
              <a:buFont typeface="Wingdings" panose="05000000000000000000" pitchFamily="2" charset="2"/>
              <a:buChar char="v"/>
            </a:pPr>
            <a:endParaRPr lang="en-US" sz="1000" dirty="0">
              <a:latin typeface="Times New Roman" panose="02020603050405020304" pitchFamily="18" charset="0"/>
              <a:cs typeface="Times New Roman" panose="02020603050405020304" pitchFamily="18" charset="0"/>
            </a:endParaRPr>
          </a:p>
          <a:p>
            <a:pPr marL="890588" lvl="2" indent="0" algn="ctr">
              <a:buClrTx/>
              <a:buNone/>
            </a:pPr>
            <a:r>
              <a:rPr lang="en-US" sz="1800" b="1" dirty="0">
                <a:solidFill>
                  <a:srgbClr val="FF0000"/>
                </a:solidFill>
                <a:latin typeface="Times New Roman" panose="02020603050405020304" pitchFamily="18" charset="0"/>
                <a:cs typeface="Times New Roman" panose="02020603050405020304" pitchFamily="18" charset="0"/>
              </a:rPr>
              <a:t>GTCMHIC Certificate of Authority was Issued on 10/01/2010</a:t>
            </a:r>
          </a:p>
          <a:p>
            <a:pPr marL="890588" lvl="2" indent="0" algn="ctr">
              <a:buClrTx/>
              <a:buNone/>
            </a:pPr>
            <a:r>
              <a:rPr lang="en-US" sz="1800" b="1" dirty="0">
                <a:solidFill>
                  <a:srgbClr val="FF0000"/>
                </a:solidFill>
                <a:latin typeface="Times New Roman" panose="02020603050405020304" pitchFamily="18" charset="0"/>
                <a:cs typeface="Times New Roman" panose="02020603050405020304" pitchFamily="18" charset="0"/>
              </a:rPr>
              <a:t>GTCMHIC Operations Began on 01/01/2011</a:t>
            </a:r>
          </a:p>
          <a:p>
            <a:pPr marL="0" indent="0">
              <a:buNone/>
            </a:pPr>
            <a:endParaRPr lang="en-US" dirty="0"/>
          </a:p>
        </p:txBody>
      </p:sp>
      <p:sp>
        <p:nvSpPr>
          <p:cNvPr id="4" name="Slide Number Placeholder 3"/>
          <p:cNvSpPr>
            <a:spLocks noGrp="1"/>
          </p:cNvSpPr>
          <p:nvPr>
            <p:ph type="sldNum" sz="quarter" idx="12"/>
          </p:nvPr>
        </p:nvSpPr>
        <p:spPr/>
        <p:txBody>
          <a:bodyPr/>
          <a:lstStyle/>
          <a:p>
            <a:fld id="{B9977308-7A8A-4D98-A21F-84A90AD39D10}" type="slidenum">
              <a:rPr lang="en-US" altLang="en-US" smtClean="0"/>
              <a:pPr/>
              <a:t>10</a:t>
            </a:fld>
            <a:endParaRPr lang="en-US" altLang="en-US" dirty="0"/>
          </a:p>
        </p:txBody>
      </p:sp>
    </p:spTree>
    <p:extLst>
      <p:ext uri="{BB962C8B-B14F-4D97-AF65-F5344CB8AC3E}">
        <p14:creationId xmlns:p14="http://schemas.microsoft.com/office/powerpoint/2010/main" val="70301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Advantages for Small Employers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905000"/>
            <a:ext cx="8229600" cy="4419600"/>
          </a:xfrm>
        </p:spPr>
        <p:txBody>
          <a:bodyPr>
            <a:normAutofit/>
          </a:bodyPr>
          <a:lstStyle/>
          <a:p>
            <a:pPr>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Part of large self-funded risk pool that is rated as one </a:t>
            </a:r>
            <a:r>
              <a:rPr lang="en-US" dirty="0" smtClean="0">
                <a:latin typeface="Times New Roman" panose="02020603050405020304" pitchFamily="18" charset="0"/>
                <a:cs typeface="Times New Roman" panose="02020603050405020304" pitchFamily="18" charset="0"/>
              </a:rPr>
              <a:t>Community.</a:t>
            </a:r>
            <a:endParaRPr lang="en-US"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Co-Owner</a:t>
            </a:r>
            <a:endParaRPr lang="en-US" dirty="0" smtClean="0">
              <a:latin typeface="Times New Roman" panose="02020603050405020304" pitchFamily="18" charset="0"/>
              <a:cs typeface="Times New Roman" panose="02020603050405020304" pitchFamily="18" charset="0"/>
            </a:endParaRPr>
          </a:p>
          <a:p>
            <a:pPr lvl="1">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Asset growth with Fund Balance</a:t>
            </a:r>
            <a:endParaRPr lang="en-US"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Manage benefit </a:t>
            </a:r>
            <a:r>
              <a:rPr lang="en-US" dirty="0" smtClean="0">
                <a:latin typeface="Times New Roman" panose="02020603050405020304" pitchFamily="18" charset="0"/>
                <a:cs typeface="Times New Roman" panose="02020603050405020304" pitchFamily="18" charset="0"/>
              </a:rPr>
              <a:t>level of plans</a:t>
            </a:r>
            <a:endParaRPr lang="en-US"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Establish premium </a:t>
            </a:r>
            <a:r>
              <a:rPr lang="en-US" dirty="0" smtClean="0">
                <a:latin typeface="Times New Roman" panose="02020603050405020304" pitchFamily="18" charset="0"/>
                <a:cs typeface="Times New Roman" panose="02020603050405020304" pitchFamily="18" charset="0"/>
              </a:rPr>
              <a:t>rates</a:t>
            </a:r>
            <a:endParaRPr lang="en-US" dirty="0" smtClean="0">
              <a:latin typeface="Times New Roman" panose="02020603050405020304" pitchFamily="18" charset="0"/>
              <a:cs typeface="Times New Roman" panose="02020603050405020304" pitchFamily="18" charset="0"/>
            </a:endParaRPr>
          </a:p>
          <a:p>
            <a:pPr marL="182880" lvl="1">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No </a:t>
            </a:r>
            <a:r>
              <a:rPr lang="en-US" dirty="0">
                <a:latin typeface="Times New Roman" panose="02020603050405020304" pitchFamily="18" charset="0"/>
                <a:cs typeface="Times New Roman" panose="02020603050405020304" pitchFamily="18" charset="0"/>
              </a:rPr>
              <a:t>broker fee (4</a:t>
            </a:r>
            <a:r>
              <a:rPr lang="en-US" dirty="0" smtClean="0">
                <a:latin typeface="Times New Roman" panose="02020603050405020304" pitchFamily="18" charset="0"/>
                <a:cs typeface="Times New Roman" panose="02020603050405020304" pitchFamily="18" charset="0"/>
              </a:rPr>
              <a:t>% of premium)</a:t>
            </a:r>
          </a:p>
          <a:p>
            <a:pPr marL="182880" lvl="1">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No PPACA Insurance Fee (3% of premium)</a:t>
            </a:r>
          </a:p>
          <a:p>
            <a:pPr>
              <a:buFont typeface="Wingdings" panose="05000000000000000000" pitchFamily="2" charset="2"/>
              <a:buChar char="§"/>
            </a:pPr>
            <a:endParaRPr lang="en-US" dirty="0" smtClean="0"/>
          </a:p>
          <a:p>
            <a:pPr marL="274320" lvl="1" indent="0">
              <a:buNone/>
            </a:pPr>
            <a:endParaRPr lang="en-US" dirty="0" smtClean="0"/>
          </a:p>
          <a:p>
            <a:pPr>
              <a:buFont typeface="Wingdings" panose="05000000000000000000" pitchFamily="2" charset="2"/>
              <a:buChar char="§"/>
            </a:pPr>
            <a:endParaRPr lang="en-US" dirty="0"/>
          </a:p>
        </p:txBody>
      </p:sp>
      <p:sp>
        <p:nvSpPr>
          <p:cNvPr id="4" name="Slide Number Placeholder 3"/>
          <p:cNvSpPr>
            <a:spLocks noGrp="1"/>
          </p:cNvSpPr>
          <p:nvPr>
            <p:ph type="sldNum" sz="quarter" idx="12"/>
          </p:nvPr>
        </p:nvSpPr>
        <p:spPr/>
        <p:txBody>
          <a:bodyPr/>
          <a:lstStyle/>
          <a:p>
            <a:fld id="{B9977308-7A8A-4D98-A21F-84A90AD39D10}" type="slidenum">
              <a:rPr lang="en-US" altLang="en-US" smtClean="0"/>
              <a:pPr/>
              <a:t>11</a:t>
            </a:fld>
            <a:endParaRPr lang="en-US" altLang="en-US"/>
          </a:p>
        </p:txBody>
      </p:sp>
    </p:spTree>
    <p:extLst>
      <p:ext uri="{BB962C8B-B14F-4D97-AF65-F5344CB8AC3E}">
        <p14:creationId xmlns:p14="http://schemas.microsoft.com/office/powerpoint/2010/main" val="1724797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ormAutofit fontScale="90000"/>
          </a:bodyPr>
          <a:lstStyle/>
          <a:p>
            <a:r>
              <a:rPr lang="en-US" altLang="en-US" dirty="0" smtClean="0">
                <a:solidFill>
                  <a:srgbClr val="008000"/>
                </a:solidFill>
                <a:latin typeface="Times New Roman" panose="02020603050405020304" pitchFamily="18" charset="0"/>
              </a:rPr>
              <a:t>Consortium Overview</a:t>
            </a:r>
            <a:br>
              <a:rPr lang="en-US" altLang="en-US" dirty="0" smtClean="0">
                <a:solidFill>
                  <a:srgbClr val="008000"/>
                </a:solidFill>
                <a:latin typeface="Times New Roman" panose="02020603050405020304" pitchFamily="18" charset="0"/>
              </a:rPr>
            </a:br>
            <a:r>
              <a:rPr lang="en-US" altLang="en-US" dirty="0" smtClean="0">
                <a:solidFill>
                  <a:srgbClr val="008000"/>
                </a:solidFill>
                <a:latin typeface="Times New Roman" panose="02020603050405020304" pitchFamily="18" charset="0"/>
              </a:rPr>
              <a:t>Starting </a:t>
            </a:r>
            <a:r>
              <a:rPr lang="en-US" altLang="en-US" dirty="0" smtClean="0">
                <a:solidFill>
                  <a:srgbClr val="008000"/>
                </a:solidFill>
                <a:latin typeface="Times New Roman" panose="02020603050405020304" pitchFamily="18" charset="0"/>
              </a:rPr>
              <a:t>the Consortium Concept</a:t>
            </a:r>
            <a:endParaRPr lang="en-US" altLang="en-US" dirty="0">
              <a:solidFill>
                <a:srgbClr val="008000"/>
              </a:solidFill>
              <a:latin typeface="Times New Roman" panose="02020603050405020304" pitchFamily="18" charset="0"/>
            </a:endParaRPr>
          </a:p>
        </p:txBody>
      </p:sp>
      <p:sp>
        <p:nvSpPr>
          <p:cNvPr id="38915" name="Rectangle 3"/>
          <p:cNvSpPr>
            <a:spLocks noGrp="1" noChangeArrowheads="1"/>
          </p:cNvSpPr>
          <p:nvPr>
            <p:ph idx="1"/>
          </p:nvPr>
        </p:nvSpPr>
        <p:spPr>
          <a:xfrm>
            <a:off x="624681" y="1905000"/>
            <a:ext cx="7772400" cy="4495800"/>
          </a:xfrm>
        </p:spPr>
        <p:txBody>
          <a:bodyPr/>
          <a:lstStyle/>
          <a:p>
            <a:pPr marL="0" indent="0">
              <a:lnSpc>
                <a:spcPct val="90000"/>
              </a:lnSpc>
              <a:buClrTx/>
              <a:buNone/>
            </a:pPr>
            <a:endParaRPr lang="en-US" altLang="en-US" sz="1200" dirty="0">
              <a:latin typeface="Times New Roman" panose="02020603050405020304" pitchFamily="18" charset="0"/>
            </a:endParaRPr>
          </a:p>
          <a:p>
            <a:pPr>
              <a:lnSpc>
                <a:spcPct val="90000"/>
              </a:lnSpc>
              <a:buClrTx/>
              <a:buFont typeface="Wingdings" panose="05000000000000000000" pitchFamily="2" charset="2"/>
              <a:buChar char="v"/>
            </a:pPr>
            <a:r>
              <a:rPr lang="en-US" altLang="en-US" sz="2000" dirty="0" smtClean="0">
                <a:latin typeface="Times New Roman" panose="02020603050405020304" pitchFamily="18" charset="0"/>
              </a:rPr>
              <a:t>In 2007, TCCOG </a:t>
            </a:r>
            <a:r>
              <a:rPr lang="en-US" altLang="en-US" sz="2000" dirty="0">
                <a:latin typeface="Times New Roman" panose="02020603050405020304" pitchFamily="18" charset="0"/>
              </a:rPr>
              <a:t>was awarded a Shared Municipal Services Incentive (SMSI) grant of nearly $250,000 to assist in the development, approval, and implementation of the GTCMHIC.</a:t>
            </a:r>
          </a:p>
          <a:p>
            <a:pPr>
              <a:lnSpc>
                <a:spcPct val="90000"/>
              </a:lnSpc>
              <a:buClrTx/>
              <a:buFont typeface="Wingdings" panose="05000000000000000000" pitchFamily="2" charset="2"/>
              <a:buChar char="v"/>
            </a:pPr>
            <a:endParaRPr lang="en-US" altLang="en-US" sz="1200" dirty="0">
              <a:latin typeface="Times New Roman" panose="02020603050405020304" pitchFamily="18" charset="0"/>
            </a:endParaRPr>
          </a:p>
          <a:p>
            <a:pPr>
              <a:lnSpc>
                <a:spcPct val="90000"/>
              </a:lnSpc>
              <a:buClrTx/>
              <a:buFont typeface="Wingdings" panose="05000000000000000000" pitchFamily="2" charset="2"/>
              <a:buChar char="v"/>
            </a:pPr>
            <a:r>
              <a:rPr lang="en-US" altLang="en-US" sz="2000" dirty="0">
                <a:latin typeface="Times New Roman" panose="02020603050405020304" pitchFamily="18" charset="0"/>
              </a:rPr>
              <a:t>Article 47 of the New York State Insurance Law allowed all municipalities to belong to the </a:t>
            </a:r>
            <a:r>
              <a:rPr lang="en-US" altLang="en-US" sz="2000" dirty="0" smtClean="0">
                <a:latin typeface="Times New Roman" panose="02020603050405020304" pitchFamily="18" charset="0"/>
              </a:rPr>
              <a:t>GTCMHIC with an estimated savings &gt;$900K</a:t>
            </a:r>
            <a:endParaRPr lang="en-US" altLang="en-US" sz="2000" dirty="0">
              <a:latin typeface="Times New Roman" panose="02020603050405020304" pitchFamily="18" charset="0"/>
            </a:endParaRPr>
          </a:p>
          <a:p>
            <a:pPr>
              <a:lnSpc>
                <a:spcPct val="90000"/>
              </a:lnSpc>
              <a:buClrTx/>
              <a:buFont typeface="Wingdings" panose="05000000000000000000" pitchFamily="2" charset="2"/>
              <a:buChar char="v"/>
            </a:pPr>
            <a:endParaRPr lang="en-US" altLang="en-US" sz="1200" dirty="0">
              <a:latin typeface="Times New Roman" panose="02020603050405020304" pitchFamily="18" charset="0"/>
            </a:endParaRPr>
          </a:p>
          <a:p>
            <a:pPr>
              <a:lnSpc>
                <a:spcPct val="90000"/>
              </a:lnSpc>
              <a:buClrTx/>
              <a:buFont typeface="Wingdings" panose="05000000000000000000" pitchFamily="2" charset="2"/>
              <a:buChar char="v"/>
            </a:pPr>
            <a:r>
              <a:rPr lang="en-US" altLang="en-US" sz="2000" dirty="0">
                <a:latin typeface="Times New Roman" panose="02020603050405020304" pitchFamily="18" charset="0"/>
              </a:rPr>
              <a:t>Not one Article 47 Municipal Cooperative Health Benefits Plan had been created since the legislation passed in 1992.</a:t>
            </a:r>
          </a:p>
          <a:p>
            <a:pPr>
              <a:lnSpc>
                <a:spcPct val="90000"/>
              </a:lnSpc>
              <a:buClrTx/>
              <a:buFont typeface="Wingdings" panose="05000000000000000000" pitchFamily="2" charset="2"/>
              <a:buChar char="v"/>
            </a:pPr>
            <a:endParaRPr lang="en-US" altLang="en-US" sz="2000" dirty="0">
              <a:latin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8C7621AB-4BA0-4CE9-B6B4-8300DEAA5E31}" type="slidenum">
              <a:rPr lang="en-US" altLang="en-US"/>
              <a:pPr/>
              <a:t>12</a:t>
            </a:fld>
            <a:endParaRPr lang="en-US" altLang="en-US" dirty="0"/>
          </a:p>
        </p:txBody>
      </p:sp>
    </p:spTree>
    <p:extLst>
      <p:ext uri="{BB962C8B-B14F-4D97-AF65-F5344CB8AC3E}">
        <p14:creationId xmlns:p14="http://schemas.microsoft.com/office/powerpoint/2010/main" val="483468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en-US" dirty="0">
                <a:solidFill>
                  <a:srgbClr val="008000"/>
                </a:solidFill>
                <a:latin typeface="Times New Roman" panose="02020603050405020304" pitchFamily="18" charset="0"/>
              </a:rPr>
              <a:t>Creating the </a:t>
            </a:r>
            <a:r>
              <a:rPr lang="en-US" altLang="en-US" dirty="0" smtClean="0">
                <a:solidFill>
                  <a:srgbClr val="008000"/>
                </a:solidFill>
                <a:latin typeface="Times New Roman" panose="02020603050405020304" pitchFamily="18" charset="0"/>
              </a:rPr>
              <a:t>Consortium</a:t>
            </a:r>
            <a:endParaRPr lang="en-US" altLang="en-US" dirty="0">
              <a:solidFill>
                <a:srgbClr val="008000"/>
              </a:solidFill>
              <a:latin typeface="Times New Roman" panose="02020603050405020304" pitchFamily="18" charset="0"/>
            </a:endParaRPr>
          </a:p>
        </p:txBody>
      </p:sp>
      <p:sp>
        <p:nvSpPr>
          <p:cNvPr id="38915" name="Rectangle 3"/>
          <p:cNvSpPr>
            <a:spLocks noGrp="1" noChangeArrowheads="1"/>
          </p:cNvSpPr>
          <p:nvPr>
            <p:ph idx="1"/>
          </p:nvPr>
        </p:nvSpPr>
        <p:spPr>
          <a:xfrm>
            <a:off x="533400" y="2209800"/>
            <a:ext cx="8077200" cy="4267200"/>
          </a:xfrm>
        </p:spPr>
        <p:txBody>
          <a:bodyPr/>
          <a:lstStyle/>
          <a:p>
            <a:pPr>
              <a:lnSpc>
                <a:spcPct val="90000"/>
              </a:lnSpc>
              <a:buClrTx/>
              <a:buFont typeface="Wingdings" panose="05000000000000000000" pitchFamily="2" charset="2"/>
              <a:buChar char="v"/>
            </a:pPr>
            <a:r>
              <a:rPr lang="en-US" altLang="en-US" sz="2000" dirty="0">
                <a:latin typeface="Times New Roman" panose="02020603050405020304" pitchFamily="18" charset="0"/>
              </a:rPr>
              <a:t>Creating a governance structure </a:t>
            </a:r>
            <a:r>
              <a:rPr lang="en-US" altLang="en-US" sz="2000" dirty="0" smtClean="0">
                <a:latin typeface="Times New Roman" panose="02020603050405020304" pitchFamily="18" charset="0"/>
              </a:rPr>
              <a:t>balance </a:t>
            </a:r>
            <a:r>
              <a:rPr lang="en-US" altLang="en-US" sz="2000" dirty="0">
                <a:latin typeface="Times New Roman" panose="02020603050405020304" pitchFamily="18" charset="0"/>
              </a:rPr>
              <a:t>between large municipalities like </a:t>
            </a:r>
            <a:r>
              <a:rPr lang="en-US" altLang="en-US" sz="2000" dirty="0" smtClean="0">
                <a:latin typeface="Times New Roman" panose="02020603050405020304" pitchFamily="18" charset="0"/>
              </a:rPr>
              <a:t>Tompkins </a:t>
            </a:r>
            <a:r>
              <a:rPr lang="en-US" altLang="en-US" sz="2000" dirty="0">
                <a:latin typeface="Times New Roman" panose="02020603050405020304" pitchFamily="18" charset="0"/>
              </a:rPr>
              <a:t>County with over 1,200 employees with small towns and villages with less than 10 </a:t>
            </a:r>
            <a:r>
              <a:rPr lang="en-US" altLang="en-US" sz="2000" dirty="0" smtClean="0">
                <a:latin typeface="Times New Roman" panose="02020603050405020304" pitchFamily="18" charset="0"/>
              </a:rPr>
              <a:t>employees.</a:t>
            </a:r>
            <a:endParaRPr lang="en-US" altLang="en-US" sz="2000" dirty="0">
              <a:latin typeface="Times New Roman" panose="02020603050405020304" pitchFamily="18" charset="0"/>
            </a:endParaRPr>
          </a:p>
          <a:p>
            <a:pPr marL="0" indent="0">
              <a:lnSpc>
                <a:spcPct val="90000"/>
              </a:lnSpc>
              <a:buClrTx/>
              <a:buNone/>
            </a:pPr>
            <a:endParaRPr lang="en-US" altLang="en-US" sz="1200" dirty="0">
              <a:latin typeface="Times New Roman" panose="02020603050405020304" pitchFamily="18" charset="0"/>
            </a:endParaRPr>
          </a:p>
          <a:p>
            <a:pPr>
              <a:lnSpc>
                <a:spcPct val="90000"/>
              </a:lnSpc>
              <a:buClrTx/>
              <a:buFont typeface="Wingdings" panose="05000000000000000000" pitchFamily="2" charset="2"/>
              <a:buChar char="v"/>
            </a:pPr>
            <a:r>
              <a:rPr lang="en-US" altLang="en-US" sz="2000" dirty="0">
                <a:latin typeface="Times New Roman" panose="02020603050405020304" pitchFamily="18" charset="0"/>
              </a:rPr>
              <a:t>In </a:t>
            </a:r>
            <a:r>
              <a:rPr lang="en-US" altLang="en-US" sz="2000" dirty="0" smtClean="0">
                <a:latin typeface="Times New Roman" panose="02020603050405020304" pitchFamily="18" charset="0"/>
              </a:rPr>
              <a:t>2009, </a:t>
            </a:r>
            <a:r>
              <a:rPr lang="en-US" altLang="en-US" sz="2000" dirty="0">
                <a:latin typeface="Times New Roman" panose="02020603050405020304" pitchFamily="18" charset="0"/>
              </a:rPr>
              <a:t>the framework of the GTCMHIC was formed </a:t>
            </a:r>
            <a:r>
              <a:rPr lang="en-US" altLang="en-US" sz="2000" dirty="0" smtClean="0">
                <a:latin typeface="Times New Roman" panose="02020603050405020304" pitchFamily="18" charset="0"/>
              </a:rPr>
              <a:t>and </a:t>
            </a:r>
            <a:r>
              <a:rPr lang="en-US" altLang="en-US" sz="2000" dirty="0">
                <a:latin typeface="Times New Roman" panose="02020603050405020304" pitchFamily="18" charset="0"/>
              </a:rPr>
              <a:t>the Municipal Cooperative Agreement (MCA) </a:t>
            </a:r>
            <a:r>
              <a:rPr lang="en-US" altLang="en-US" sz="2000" dirty="0" smtClean="0">
                <a:latin typeface="Times New Roman" panose="02020603050405020304" pitchFamily="18" charset="0"/>
              </a:rPr>
              <a:t>was </a:t>
            </a:r>
            <a:r>
              <a:rPr lang="en-US" altLang="en-US" sz="2000" dirty="0">
                <a:latin typeface="Times New Roman" panose="02020603050405020304" pitchFamily="18" charset="0"/>
              </a:rPr>
              <a:t>signed by all </a:t>
            </a:r>
            <a:r>
              <a:rPr lang="en-US" altLang="en-US" sz="2000" dirty="0" smtClean="0">
                <a:latin typeface="Times New Roman" panose="02020603050405020304" pitchFamily="18" charset="0"/>
              </a:rPr>
              <a:t>13 participating </a:t>
            </a:r>
            <a:r>
              <a:rPr lang="en-US" altLang="en-US" sz="2000" dirty="0">
                <a:latin typeface="Times New Roman" panose="02020603050405020304" pitchFamily="18" charset="0"/>
              </a:rPr>
              <a:t>municipalities. </a:t>
            </a:r>
            <a:r>
              <a:rPr lang="en-US" altLang="en-US" sz="2000" dirty="0" smtClean="0">
                <a:latin typeface="Times New Roman" panose="02020603050405020304" pitchFamily="18" charset="0"/>
              </a:rPr>
              <a:t>Then </a:t>
            </a:r>
            <a:r>
              <a:rPr lang="en-US" altLang="en-US" sz="2000" dirty="0">
                <a:latin typeface="Times New Roman" panose="02020603050405020304" pitchFamily="18" charset="0"/>
              </a:rPr>
              <a:t>GTCMHIC submitted its application to the NYS Ins. Dept. and soon discovered that the hardest work was still to come.</a:t>
            </a:r>
          </a:p>
          <a:p>
            <a:pPr>
              <a:lnSpc>
                <a:spcPct val="90000"/>
              </a:lnSpc>
              <a:buClrTx/>
              <a:buFont typeface="Wingdings" panose="05000000000000000000" pitchFamily="2" charset="2"/>
              <a:buChar char="v"/>
            </a:pPr>
            <a:endParaRPr lang="en-US" altLang="en-US" sz="1200" dirty="0">
              <a:latin typeface="Times New Roman" panose="02020603050405020304" pitchFamily="18" charset="0"/>
            </a:endParaRPr>
          </a:p>
          <a:p>
            <a:pPr>
              <a:lnSpc>
                <a:spcPct val="90000"/>
              </a:lnSpc>
              <a:buClrTx/>
              <a:buFont typeface="Wingdings" panose="05000000000000000000" pitchFamily="2" charset="2"/>
              <a:buChar char="v"/>
            </a:pPr>
            <a:r>
              <a:rPr lang="en-US" altLang="en-US" sz="2000" dirty="0">
                <a:latin typeface="Times New Roman" panose="02020603050405020304" pitchFamily="18" charset="0"/>
              </a:rPr>
              <a:t>One task was to create a meaningful role for labor within the Consortium’s decision making process.  Joint Committees on benefit  plan design had been </a:t>
            </a:r>
            <a:r>
              <a:rPr lang="en-US" altLang="en-US" sz="2000" dirty="0" smtClean="0">
                <a:latin typeface="Times New Roman" panose="02020603050405020304" pitchFamily="18" charset="0"/>
              </a:rPr>
              <a:t>proposed.  However, </a:t>
            </a:r>
            <a:r>
              <a:rPr lang="en-US" altLang="en-US" sz="2000" dirty="0">
                <a:latin typeface="Times New Roman" panose="02020603050405020304" pitchFamily="18" charset="0"/>
              </a:rPr>
              <a:t>NYSID’s reading of Article 47 required Labor to have voting seats on the Board.</a:t>
            </a:r>
          </a:p>
          <a:p>
            <a:pPr>
              <a:lnSpc>
                <a:spcPct val="90000"/>
              </a:lnSpc>
              <a:buClrTx/>
              <a:buFont typeface="Wingdings" panose="05000000000000000000" pitchFamily="2" charset="2"/>
              <a:buChar char="v"/>
            </a:pPr>
            <a:endParaRPr lang="en-US" altLang="en-US" sz="2000" dirty="0">
              <a:latin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8C7621AB-4BA0-4CE9-B6B4-8300DEAA5E31}" type="slidenum">
              <a:rPr lang="en-US" altLang="en-US"/>
              <a:pPr/>
              <a:t>13</a:t>
            </a:fld>
            <a:endParaRPr lang="en-US" altLang="en-US" dirty="0"/>
          </a:p>
        </p:txBody>
      </p:sp>
    </p:spTree>
    <p:extLst>
      <p:ext uri="{BB962C8B-B14F-4D97-AF65-F5344CB8AC3E}">
        <p14:creationId xmlns:p14="http://schemas.microsoft.com/office/powerpoint/2010/main" val="63927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en-US" dirty="0" smtClean="0">
                <a:solidFill>
                  <a:srgbClr val="008000"/>
                </a:solidFill>
                <a:latin typeface="Times New Roman" panose="02020603050405020304" pitchFamily="18" charset="0"/>
              </a:rPr>
              <a:t>Final Steps for Consortium</a:t>
            </a:r>
            <a:endParaRPr lang="en-US" altLang="en-US" dirty="0">
              <a:solidFill>
                <a:srgbClr val="008000"/>
              </a:solidFill>
              <a:latin typeface="Times New Roman" panose="02020603050405020304" pitchFamily="18" charset="0"/>
            </a:endParaRPr>
          </a:p>
        </p:txBody>
      </p:sp>
      <p:sp>
        <p:nvSpPr>
          <p:cNvPr id="38915" name="Rectangle 3"/>
          <p:cNvSpPr>
            <a:spLocks noGrp="1" noChangeArrowheads="1"/>
          </p:cNvSpPr>
          <p:nvPr>
            <p:ph idx="1"/>
          </p:nvPr>
        </p:nvSpPr>
        <p:spPr>
          <a:xfrm>
            <a:off x="457200" y="1371600"/>
            <a:ext cx="8153400" cy="5029200"/>
          </a:xfrm>
        </p:spPr>
        <p:txBody>
          <a:bodyPr>
            <a:normAutofit fontScale="92500" lnSpcReduction="10000"/>
          </a:bodyPr>
          <a:lstStyle/>
          <a:p>
            <a:pPr>
              <a:lnSpc>
                <a:spcPct val="90000"/>
              </a:lnSpc>
              <a:buClrTx/>
              <a:buFont typeface="Wingdings" panose="05000000000000000000" pitchFamily="2" charset="2"/>
              <a:buChar char="v"/>
            </a:pPr>
            <a:r>
              <a:rPr lang="en-US" altLang="en-US" sz="2800" dirty="0">
                <a:latin typeface="Times New Roman" panose="02020603050405020304" pitchFamily="18" charset="0"/>
              </a:rPr>
              <a:t>The </a:t>
            </a:r>
            <a:r>
              <a:rPr lang="en-US" altLang="en-US" sz="2800" dirty="0" smtClean="0">
                <a:latin typeface="Times New Roman" panose="02020603050405020304" pitchFamily="18" charset="0"/>
              </a:rPr>
              <a:t>13 Participating </a:t>
            </a:r>
            <a:r>
              <a:rPr lang="en-US" altLang="en-US" sz="2800" dirty="0">
                <a:latin typeface="Times New Roman" panose="02020603050405020304" pitchFamily="18" charset="0"/>
              </a:rPr>
              <a:t>Municipalities </a:t>
            </a:r>
            <a:r>
              <a:rPr lang="en-US" altLang="en-US" sz="2800" dirty="0" smtClean="0">
                <a:latin typeface="Times New Roman" panose="02020603050405020304" pitchFamily="18" charset="0"/>
              </a:rPr>
              <a:t>collectively funded </a:t>
            </a:r>
            <a:r>
              <a:rPr lang="en-US" altLang="en-US" sz="2800" dirty="0">
                <a:latin typeface="Times New Roman" panose="02020603050405020304" pitchFamily="18" charset="0"/>
              </a:rPr>
              <a:t>$1.22M Surplus Reserve from </a:t>
            </a:r>
            <a:r>
              <a:rPr lang="en-US" altLang="en-US" sz="2800" dirty="0" smtClean="0">
                <a:latin typeface="Times New Roman" panose="02020603050405020304" pitchFamily="18" charset="0"/>
              </a:rPr>
              <a:t>fund balances to </a:t>
            </a:r>
            <a:r>
              <a:rPr lang="en-US" altLang="en-US" sz="2800" dirty="0">
                <a:latin typeface="Times New Roman" panose="02020603050405020304" pitchFamily="18" charset="0"/>
              </a:rPr>
              <a:t>satisfy the capital surplus requirements of Article 47.  To meet this requirement, capitalization was not done </a:t>
            </a:r>
            <a:r>
              <a:rPr lang="en-US" altLang="en-US" sz="2800" dirty="0" smtClean="0">
                <a:latin typeface="Times New Roman" panose="02020603050405020304" pitchFamily="18" charset="0"/>
              </a:rPr>
              <a:t>by prorata shares.  </a:t>
            </a:r>
            <a:r>
              <a:rPr lang="en-US" altLang="en-US" sz="2800" dirty="0" smtClean="0">
                <a:latin typeface="Times New Roman" panose="02020603050405020304" pitchFamily="18" charset="0"/>
              </a:rPr>
              <a:t>These funds were paid back at end of year 3.</a:t>
            </a:r>
          </a:p>
          <a:p>
            <a:pPr>
              <a:lnSpc>
                <a:spcPct val="90000"/>
              </a:lnSpc>
              <a:buClrTx/>
              <a:buFont typeface="Wingdings" panose="05000000000000000000" pitchFamily="2" charset="2"/>
              <a:buChar char="v"/>
            </a:pPr>
            <a:endParaRPr lang="en-US" altLang="en-US" sz="2800" dirty="0">
              <a:latin typeface="Times New Roman" panose="02020603050405020304" pitchFamily="18" charset="0"/>
            </a:endParaRPr>
          </a:p>
          <a:p>
            <a:pPr>
              <a:lnSpc>
                <a:spcPct val="90000"/>
              </a:lnSpc>
              <a:buClrTx/>
              <a:buFont typeface="Wingdings" panose="05000000000000000000" pitchFamily="2" charset="2"/>
              <a:buChar char="v"/>
            </a:pPr>
            <a:endParaRPr lang="en-US" altLang="en-US" sz="2800" dirty="0">
              <a:latin typeface="Times New Roman" panose="02020603050405020304" pitchFamily="18" charset="0"/>
            </a:endParaRPr>
          </a:p>
          <a:p>
            <a:pPr>
              <a:lnSpc>
                <a:spcPct val="90000"/>
              </a:lnSpc>
              <a:buClrTx/>
              <a:buFont typeface="Wingdings" panose="05000000000000000000" pitchFamily="2" charset="2"/>
              <a:buChar char="v"/>
            </a:pPr>
            <a:r>
              <a:rPr lang="en-US" altLang="en-US" sz="2800" dirty="0">
                <a:latin typeface="Times New Roman" panose="02020603050405020304" pitchFamily="18" charset="0"/>
              </a:rPr>
              <a:t>We negotiated </a:t>
            </a:r>
            <a:r>
              <a:rPr lang="en-US" altLang="en-US" sz="2800" dirty="0" smtClean="0">
                <a:latin typeface="Times New Roman" panose="02020603050405020304" pitchFamily="18" charset="0"/>
              </a:rPr>
              <a:t>the </a:t>
            </a:r>
            <a:r>
              <a:rPr lang="en-US" altLang="en-US" sz="2800" dirty="0">
                <a:latin typeface="Times New Roman" panose="02020603050405020304" pitchFamily="18" charset="0"/>
              </a:rPr>
              <a:t>IBNR reserve </a:t>
            </a:r>
            <a:r>
              <a:rPr lang="en-US" altLang="en-US" sz="2800" dirty="0" smtClean="0">
                <a:latin typeface="Times New Roman" panose="02020603050405020304" pitchFamily="18" charset="0"/>
              </a:rPr>
              <a:t>to equal </a:t>
            </a:r>
            <a:r>
              <a:rPr lang="en-US" altLang="en-US" sz="2800" dirty="0">
                <a:latin typeface="Times New Roman" panose="02020603050405020304" pitchFamily="18" charset="0"/>
              </a:rPr>
              <a:t>12% of the </a:t>
            </a:r>
            <a:r>
              <a:rPr lang="en-US" altLang="en-US" sz="2800" dirty="0" smtClean="0">
                <a:latin typeface="Times New Roman" panose="02020603050405020304" pitchFamily="18" charset="0"/>
              </a:rPr>
              <a:t>incurred </a:t>
            </a:r>
            <a:r>
              <a:rPr lang="en-US" altLang="en-US" sz="2800" dirty="0">
                <a:latin typeface="Times New Roman" panose="02020603050405020304" pitchFamily="18" charset="0"/>
              </a:rPr>
              <a:t>claims for the year.  This was one half of the statutory requirement of 25% and 5% less than the reserves </a:t>
            </a:r>
            <a:r>
              <a:rPr lang="en-US" altLang="en-US" sz="2800" dirty="0" smtClean="0">
                <a:latin typeface="Times New Roman" panose="02020603050405020304" pitchFamily="18" charset="0"/>
              </a:rPr>
              <a:t>proposed </a:t>
            </a:r>
            <a:r>
              <a:rPr lang="en-US" altLang="en-US" sz="2800" dirty="0">
                <a:latin typeface="Times New Roman" panose="02020603050405020304" pitchFamily="18" charset="0"/>
              </a:rPr>
              <a:t>by the NYSID</a:t>
            </a:r>
            <a:r>
              <a:rPr lang="en-US" altLang="en-US" sz="2800" dirty="0" smtClean="0">
                <a:latin typeface="Times New Roman" panose="02020603050405020304" pitchFamily="18" charset="0"/>
              </a:rPr>
              <a:t>.</a:t>
            </a:r>
            <a:endParaRPr lang="en-US" altLang="en-US" sz="2800" dirty="0">
              <a:latin typeface="Times New Roman" panose="02020603050405020304" pitchFamily="18" charset="0"/>
            </a:endParaRPr>
          </a:p>
          <a:p>
            <a:pPr>
              <a:lnSpc>
                <a:spcPct val="90000"/>
              </a:lnSpc>
              <a:buClrTx/>
              <a:buFont typeface="Wingdings" panose="05000000000000000000" pitchFamily="2" charset="2"/>
              <a:buChar char="v"/>
            </a:pPr>
            <a:endParaRPr lang="en-US" altLang="en-US" sz="2800" dirty="0">
              <a:latin typeface="Times New Roman" panose="02020603050405020304" pitchFamily="18" charset="0"/>
            </a:endParaRPr>
          </a:p>
          <a:p>
            <a:pPr>
              <a:lnSpc>
                <a:spcPct val="90000"/>
              </a:lnSpc>
              <a:buClrTx/>
              <a:buFont typeface="Wingdings" panose="05000000000000000000" pitchFamily="2" charset="2"/>
              <a:buChar char="v"/>
            </a:pPr>
            <a:r>
              <a:rPr lang="en-US" altLang="en-US" sz="2800" dirty="0">
                <a:latin typeface="Times New Roman" panose="02020603050405020304" pitchFamily="18" charset="0"/>
              </a:rPr>
              <a:t>GTCMHIC was awarded a Certificate of Authority on October 1, 2010</a:t>
            </a:r>
          </a:p>
          <a:p>
            <a:pPr>
              <a:lnSpc>
                <a:spcPct val="90000"/>
              </a:lnSpc>
              <a:buClrTx/>
              <a:buFont typeface="Wingdings" panose="05000000000000000000" pitchFamily="2" charset="2"/>
              <a:buChar char="v"/>
            </a:pPr>
            <a:endParaRPr lang="en-US" altLang="en-US" sz="1200" dirty="0">
              <a:latin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8C7621AB-4BA0-4CE9-B6B4-8300DEAA5E31}" type="slidenum">
              <a:rPr lang="en-US" altLang="en-US"/>
              <a:pPr/>
              <a:t>14</a:t>
            </a:fld>
            <a:endParaRPr lang="en-US" altLang="en-US" dirty="0"/>
          </a:p>
        </p:txBody>
      </p:sp>
    </p:spTree>
    <p:extLst>
      <p:ext uri="{BB962C8B-B14F-4D97-AF65-F5344CB8AC3E}">
        <p14:creationId xmlns:p14="http://schemas.microsoft.com/office/powerpoint/2010/main" val="2875055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dirty="0">
                <a:solidFill>
                  <a:srgbClr val="008000"/>
                </a:solidFill>
                <a:latin typeface="Times New Roman" panose="02020603050405020304" pitchFamily="18" charset="0"/>
              </a:rPr>
              <a:t>Employee/Retiree Protections</a:t>
            </a:r>
          </a:p>
        </p:txBody>
      </p:sp>
      <p:sp>
        <p:nvSpPr>
          <p:cNvPr id="34819" name="Rectangle 3"/>
          <p:cNvSpPr>
            <a:spLocks noGrp="1" noChangeArrowheads="1"/>
          </p:cNvSpPr>
          <p:nvPr>
            <p:ph idx="1"/>
          </p:nvPr>
        </p:nvSpPr>
        <p:spPr/>
        <p:txBody>
          <a:bodyPr>
            <a:normAutofit lnSpcReduction="10000"/>
          </a:bodyPr>
          <a:lstStyle/>
          <a:p>
            <a:pPr>
              <a:buClrTx/>
              <a:buFont typeface="Wingdings" panose="05000000000000000000" pitchFamily="2" charset="2"/>
              <a:buChar char="v"/>
            </a:pPr>
            <a:r>
              <a:rPr lang="en-US" altLang="en-US" sz="2800" dirty="0" smtClean="0">
                <a:latin typeface="Times New Roman" panose="02020603050405020304" pitchFamily="18" charset="0"/>
              </a:rPr>
              <a:t>Consortium, not a third party insurer controls Benefits </a:t>
            </a:r>
            <a:r>
              <a:rPr lang="en-US" altLang="en-US" sz="2800" dirty="0">
                <a:latin typeface="Times New Roman" panose="02020603050405020304" pitchFamily="18" charset="0"/>
              </a:rPr>
              <a:t>and Rights Protected by Collective Bargaining Agreements / Personnel Policies</a:t>
            </a:r>
          </a:p>
          <a:p>
            <a:pPr>
              <a:buClrTx/>
              <a:buFont typeface="Wingdings" panose="05000000000000000000" pitchFamily="2" charset="2"/>
              <a:buChar char="v"/>
            </a:pPr>
            <a:endParaRPr lang="en-US" altLang="en-US" sz="1400" dirty="0">
              <a:latin typeface="Times New Roman" panose="02020603050405020304" pitchFamily="18" charset="0"/>
            </a:endParaRPr>
          </a:p>
          <a:p>
            <a:pPr>
              <a:buClrTx/>
              <a:buFont typeface="Wingdings" panose="05000000000000000000" pitchFamily="2" charset="2"/>
              <a:buChar char="v"/>
            </a:pPr>
            <a:r>
              <a:rPr lang="en-US" altLang="en-US" sz="2800" dirty="0">
                <a:latin typeface="Times New Roman" panose="02020603050405020304" pitchFamily="18" charset="0"/>
              </a:rPr>
              <a:t>New York State Department of Financial Services </a:t>
            </a:r>
            <a:r>
              <a:rPr lang="en-US" altLang="en-US" sz="2800" dirty="0" smtClean="0">
                <a:latin typeface="Times New Roman" panose="02020603050405020304" pitchFamily="18" charset="0"/>
              </a:rPr>
              <a:t>provides oversight to ensure adequate funds are available for all liabilities.</a:t>
            </a:r>
            <a:endParaRPr lang="en-US" altLang="en-US" sz="2800" dirty="0">
              <a:latin typeface="Times New Roman" panose="02020603050405020304" pitchFamily="18" charset="0"/>
            </a:endParaRPr>
          </a:p>
          <a:p>
            <a:pPr>
              <a:buClrTx/>
              <a:buFont typeface="Wingdings" panose="05000000000000000000" pitchFamily="2" charset="2"/>
              <a:buChar char="v"/>
            </a:pPr>
            <a:endParaRPr lang="en-US" altLang="en-US" sz="1400" dirty="0">
              <a:latin typeface="Times New Roman" panose="02020603050405020304" pitchFamily="18" charset="0"/>
            </a:endParaRPr>
          </a:p>
          <a:p>
            <a:pPr>
              <a:buClrTx/>
              <a:buFont typeface="Wingdings" panose="05000000000000000000" pitchFamily="2" charset="2"/>
              <a:buChar char="v"/>
            </a:pPr>
            <a:r>
              <a:rPr lang="en-US" altLang="en-US" sz="2800" dirty="0" smtClean="0">
                <a:latin typeface="Times New Roman" panose="02020603050405020304" pitchFamily="18" charset="0"/>
              </a:rPr>
              <a:t>Labor has Representation </a:t>
            </a:r>
            <a:r>
              <a:rPr lang="en-US" altLang="en-US" sz="2800" dirty="0">
                <a:latin typeface="Times New Roman" panose="02020603050405020304" pitchFamily="18" charset="0"/>
              </a:rPr>
              <a:t>in the Process</a:t>
            </a:r>
          </a:p>
          <a:p>
            <a:pPr>
              <a:buClrTx/>
              <a:buFont typeface="Wingdings" panose="05000000000000000000" pitchFamily="2" charset="2"/>
              <a:buChar char="v"/>
            </a:pPr>
            <a:endParaRPr lang="en-US" altLang="en-US" sz="1400" dirty="0">
              <a:latin typeface="Times New Roman" panose="02020603050405020304" pitchFamily="18" charset="0"/>
            </a:endParaRPr>
          </a:p>
          <a:p>
            <a:pPr>
              <a:buClrTx/>
              <a:buFont typeface="Wingdings" panose="05000000000000000000" pitchFamily="2" charset="2"/>
              <a:buChar char="v"/>
            </a:pPr>
            <a:r>
              <a:rPr lang="en-US" altLang="en-US" sz="2800" dirty="0" smtClean="0">
                <a:latin typeface="Times New Roman" panose="02020603050405020304" pitchFamily="18" charset="0"/>
              </a:rPr>
              <a:t>Consortium maintains commitment </a:t>
            </a:r>
            <a:r>
              <a:rPr lang="en-US" altLang="en-US" sz="2800" dirty="0" err="1" smtClean="0">
                <a:latin typeface="Times New Roman" panose="02020603050405020304" pitchFamily="18" charset="0"/>
              </a:rPr>
              <a:t>toTransparency</a:t>
            </a:r>
            <a:r>
              <a:rPr lang="en-US" altLang="en-US" sz="2800" dirty="0" smtClean="0">
                <a:latin typeface="Times New Roman" panose="02020603050405020304" pitchFamily="18" charset="0"/>
              </a:rPr>
              <a:t> </a:t>
            </a:r>
            <a:r>
              <a:rPr lang="en-US" altLang="en-US" sz="2800" dirty="0">
                <a:latin typeface="Times New Roman" panose="02020603050405020304" pitchFamily="18" charset="0"/>
              </a:rPr>
              <a:t>of Information and Results</a:t>
            </a:r>
          </a:p>
        </p:txBody>
      </p:sp>
      <p:sp>
        <p:nvSpPr>
          <p:cNvPr id="6" name="Slide Number Placeholder 5"/>
          <p:cNvSpPr>
            <a:spLocks noGrp="1"/>
          </p:cNvSpPr>
          <p:nvPr>
            <p:ph type="sldNum" sz="quarter" idx="12"/>
          </p:nvPr>
        </p:nvSpPr>
        <p:spPr/>
        <p:txBody>
          <a:bodyPr/>
          <a:lstStyle/>
          <a:p>
            <a:fld id="{C8F93D15-2095-448A-B09F-DC1C0F74EB30}" type="slidenum">
              <a:rPr lang="en-US" altLang="en-US"/>
              <a:pPr/>
              <a:t>15</a:t>
            </a:fld>
            <a:endParaRPr lang="en-US" altLang="en-US" dirty="0"/>
          </a:p>
        </p:txBody>
      </p:sp>
    </p:spTree>
    <p:extLst>
      <p:ext uri="{BB962C8B-B14F-4D97-AF65-F5344CB8AC3E}">
        <p14:creationId xmlns:p14="http://schemas.microsoft.com/office/powerpoint/2010/main" val="32179997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914400" y="609600"/>
            <a:ext cx="7221537" cy="747713"/>
          </a:xfrm>
        </p:spPr>
        <p:txBody>
          <a:bodyPr/>
          <a:lstStyle/>
          <a:p>
            <a:pPr algn="ctr"/>
            <a:r>
              <a:rPr lang="en-US" altLang="en-US" sz="3200" dirty="0">
                <a:solidFill>
                  <a:srgbClr val="008000"/>
                </a:solidFill>
                <a:latin typeface="Times New Roman" panose="02020603050405020304" pitchFamily="18" charset="0"/>
              </a:rPr>
              <a:t>The Municipal Cooperative Agreement</a:t>
            </a:r>
          </a:p>
        </p:txBody>
      </p:sp>
      <p:sp>
        <p:nvSpPr>
          <p:cNvPr id="38915" name="Rectangle 3"/>
          <p:cNvSpPr>
            <a:spLocks noGrp="1" noChangeArrowheads="1"/>
          </p:cNvSpPr>
          <p:nvPr>
            <p:ph idx="1"/>
          </p:nvPr>
        </p:nvSpPr>
        <p:spPr>
          <a:xfrm>
            <a:off x="533400" y="1834081"/>
            <a:ext cx="8077200" cy="4876800"/>
          </a:xfrm>
        </p:spPr>
        <p:txBody>
          <a:bodyPr/>
          <a:lstStyle/>
          <a:p>
            <a:pPr>
              <a:lnSpc>
                <a:spcPct val="90000"/>
              </a:lnSpc>
              <a:buClrTx/>
              <a:buFont typeface="Wingdings" panose="05000000000000000000" pitchFamily="2" charset="2"/>
              <a:buChar char="v"/>
            </a:pPr>
            <a:r>
              <a:rPr lang="en-US" altLang="en-US" sz="2000" dirty="0">
                <a:latin typeface="Times New Roman" panose="02020603050405020304" pitchFamily="18" charset="0"/>
              </a:rPr>
              <a:t>The MCA is an agreement between municipal owners of an Insurance Company that writes benefit plans which must be approved by the NYS Dept. of Financial Services.</a:t>
            </a:r>
          </a:p>
          <a:p>
            <a:pPr>
              <a:lnSpc>
                <a:spcPct val="90000"/>
              </a:lnSpc>
              <a:buClrTx/>
              <a:buFont typeface="Wingdings" panose="05000000000000000000" pitchFamily="2" charset="2"/>
              <a:buChar char="v"/>
            </a:pPr>
            <a:endParaRPr lang="en-US" altLang="en-US" sz="1200" dirty="0">
              <a:latin typeface="Times New Roman" panose="02020603050405020304" pitchFamily="18" charset="0"/>
            </a:endParaRPr>
          </a:p>
          <a:p>
            <a:pPr>
              <a:lnSpc>
                <a:spcPct val="90000"/>
              </a:lnSpc>
              <a:buClrTx/>
              <a:buFont typeface="Wingdings" panose="05000000000000000000" pitchFamily="2" charset="2"/>
              <a:buChar char="v"/>
            </a:pPr>
            <a:r>
              <a:rPr lang="en-US" altLang="en-US" sz="2000" dirty="0">
                <a:latin typeface="Times New Roman" panose="02020603050405020304" pitchFamily="18" charset="0"/>
              </a:rPr>
              <a:t>The MCA provides the operational framework of the GTCMHIC by:</a:t>
            </a:r>
          </a:p>
          <a:p>
            <a:pPr lvl="1">
              <a:lnSpc>
                <a:spcPct val="90000"/>
              </a:lnSpc>
              <a:buClrTx/>
              <a:buFont typeface="Wingdings" panose="05000000000000000000" pitchFamily="2" charset="2"/>
              <a:buChar char="v"/>
            </a:pPr>
            <a:endParaRPr lang="en-US" altLang="en-US" sz="800" dirty="0">
              <a:latin typeface="Times New Roman" panose="02020603050405020304" pitchFamily="18" charset="0"/>
            </a:endParaRPr>
          </a:p>
          <a:p>
            <a:pPr lvl="1">
              <a:lnSpc>
                <a:spcPct val="90000"/>
              </a:lnSpc>
              <a:buClrTx/>
              <a:buFont typeface="Wingdings" panose="05000000000000000000" pitchFamily="2" charset="2"/>
              <a:buChar char="v"/>
            </a:pPr>
            <a:r>
              <a:rPr lang="en-US" altLang="en-US" sz="1600" dirty="0">
                <a:latin typeface="Times New Roman" panose="02020603050405020304" pitchFamily="18" charset="0"/>
              </a:rPr>
              <a:t>Affirming the shared fiscal responsibility for covering all eligible incurred claims.  Each municipalities financial stake is based on total premiums contributed;</a:t>
            </a:r>
          </a:p>
          <a:p>
            <a:pPr lvl="1">
              <a:lnSpc>
                <a:spcPct val="90000"/>
              </a:lnSpc>
              <a:buClrTx/>
              <a:buFont typeface="Wingdings" panose="05000000000000000000" pitchFamily="2" charset="2"/>
              <a:buChar char="v"/>
            </a:pPr>
            <a:endParaRPr lang="en-US" altLang="en-US" sz="800" dirty="0">
              <a:latin typeface="Times New Roman" panose="02020603050405020304" pitchFamily="18" charset="0"/>
            </a:endParaRPr>
          </a:p>
          <a:p>
            <a:pPr lvl="1">
              <a:lnSpc>
                <a:spcPct val="90000"/>
              </a:lnSpc>
              <a:buClrTx/>
              <a:buFont typeface="Wingdings" panose="05000000000000000000" pitchFamily="2" charset="2"/>
              <a:buChar char="v"/>
            </a:pPr>
            <a:r>
              <a:rPr lang="en-US" altLang="en-US" sz="1600" dirty="0">
                <a:latin typeface="Times New Roman" panose="02020603050405020304" pitchFamily="18" charset="0"/>
              </a:rPr>
              <a:t>Establishes the Board of Directors which consists of one representative for each municipal member and a number of labor representatives who each have equal voting power.  However, weighted voting can be invoked in certain instances, but has not been to date;</a:t>
            </a:r>
          </a:p>
          <a:p>
            <a:pPr lvl="1">
              <a:lnSpc>
                <a:spcPct val="90000"/>
              </a:lnSpc>
              <a:buClrTx/>
              <a:buFont typeface="Wingdings" panose="05000000000000000000" pitchFamily="2" charset="2"/>
              <a:buChar char="v"/>
            </a:pPr>
            <a:endParaRPr lang="en-US" altLang="en-US" sz="800" dirty="0">
              <a:latin typeface="Times New Roman" panose="02020603050405020304" pitchFamily="18" charset="0"/>
            </a:endParaRPr>
          </a:p>
          <a:p>
            <a:pPr lvl="1">
              <a:lnSpc>
                <a:spcPct val="90000"/>
              </a:lnSpc>
              <a:buClrTx/>
              <a:buFont typeface="Wingdings" panose="05000000000000000000" pitchFamily="2" charset="2"/>
              <a:buChar char="v"/>
            </a:pPr>
            <a:r>
              <a:rPr lang="en-US" altLang="en-US" sz="1600" dirty="0">
                <a:latin typeface="Times New Roman" panose="02020603050405020304" pitchFamily="18" charset="0"/>
              </a:rPr>
              <a:t>Stipulating that the Board is responsible to direct &amp; protect the Consortium;</a:t>
            </a:r>
          </a:p>
          <a:p>
            <a:pPr lvl="1">
              <a:lnSpc>
                <a:spcPct val="90000"/>
              </a:lnSpc>
              <a:buClrTx/>
              <a:buFont typeface="Wingdings" panose="05000000000000000000" pitchFamily="2" charset="2"/>
              <a:buChar char="v"/>
            </a:pPr>
            <a:endParaRPr lang="en-US" altLang="en-US" sz="800" dirty="0">
              <a:latin typeface="Times New Roman" panose="02020603050405020304" pitchFamily="18" charset="0"/>
            </a:endParaRPr>
          </a:p>
          <a:p>
            <a:pPr lvl="1">
              <a:lnSpc>
                <a:spcPct val="90000"/>
              </a:lnSpc>
              <a:buClrTx/>
              <a:buFont typeface="Wingdings" panose="05000000000000000000" pitchFamily="2" charset="2"/>
              <a:buChar char="v"/>
            </a:pPr>
            <a:r>
              <a:rPr lang="en-US" altLang="en-US" sz="1600" dirty="0">
                <a:latin typeface="Times New Roman" panose="02020603050405020304" pitchFamily="18" charset="0"/>
              </a:rPr>
              <a:t>Creating the Joint Committee on Plan Structure and Design</a:t>
            </a:r>
          </a:p>
          <a:p>
            <a:pPr lvl="1">
              <a:lnSpc>
                <a:spcPct val="90000"/>
              </a:lnSpc>
              <a:buClrTx/>
              <a:buFont typeface="Wingdings" panose="05000000000000000000" pitchFamily="2" charset="2"/>
              <a:buChar char="v"/>
            </a:pPr>
            <a:endParaRPr lang="en-US" altLang="en-US" sz="800" dirty="0">
              <a:latin typeface="Times New Roman" panose="02020603050405020304" pitchFamily="18" charset="0"/>
            </a:endParaRPr>
          </a:p>
          <a:p>
            <a:pPr lvl="1">
              <a:lnSpc>
                <a:spcPct val="90000"/>
              </a:lnSpc>
              <a:buClrTx/>
              <a:buFont typeface="Wingdings" panose="05000000000000000000" pitchFamily="2" charset="2"/>
              <a:buChar char="v"/>
            </a:pPr>
            <a:r>
              <a:rPr lang="en-US" altLang="en-US" sz="1600" dirty="0">
                <a:latin typeface="Times New Roman" panose="02020603050405020304" pitchFamily="18" charset="0"/>
              </a:rPr>
              <a:t>Describing how municipalities may join the Consortium, leave the Consortium, or how the Consortium could be dissolved.</a:t>
            </a:r>
          </a:p>
          <a:p>
            <a:pPr>
              <a:lnSpc>
                <a:spcPct val="90000"/>
              </a:lnSpc>
              <a:buClrTx/>
              <a:buFont typeface="Wingdings" panose="05000000000000000000" pitchFamily="2" charset="2"/>
              <a:buChar char="v"/>
            </a:pPr>
            <a:endParaRPr lang="en-US" altLang="en-US" sz="2000" dirty="0">
              <a:latin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8C7621AB-4BA0-4CE9-B6B4-8300DEAA5E31}" type="slidenum">
              <a:rPr lang="en-US" altLang="en-US"/>
              <a:pPr/>
              <a:t>16</a:t>
            </a:fld>
            <a:endParaRPr lang="en-US" altLang="en-US" dirty="0"/>
          </a:p>
        </p:txBody>
      </p:sp>
    </p:spTree>
    <p:extLst>
      <p:ext uri="{BB962C8B-B14F-4D97-AF65-F5344CB8AC3E}">
        <p14:creationId xmlns:p14="http://schemas.microsoft.com/office/powerpoint/2010/main" val="3325983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221537" cy="900113"/>
          </a:xfrm>
        </p:spPr>
        <p:txBody>
          <a:bodyPr/>
          <a:lstStyle/>
          <a:p>
            <a:r>
              <a:rPr lang="en-US" altLang="en-US" sz="3200" dirty="0">
                <a:solidFill>
                  <a:srgbClr val="008000"/>
                </a:solidFill>
                <a:latin typeface="Times New Roman" panose="02020603050405020304" pitchFamily="18" charset="0"/>
              </a:rPr>
              <a:t>How is the  MCA Organized</a:t>
            </a:r>
            <a:endParaRPr lang="en-US" sz="3200" dirty="0"/>
          </a:p>
        </p:txBody>
      </p:sp>
      <p:sp>
        <p:nvSpPr>
          <p:cNvPr id="3" name="Content Placeholder 2"/>
          <p:cNvSpPr>
            <a:spLocks noGrp="1"/>
          </p:cNvSpPr>
          <p:nvPr>
            <p:ph idx="1"/>
          </p:nvPr>
        </p:nvSpPr>
        <p:spPr>
          <a:xfrm>
            <a:off x="457200" y="1219200"/>
            <a:ext cx="8305800" cy="5334000"/>
          </a:xfrm>
        </p:spPr>
        <p:txBody>
          <a:bodyPr>
            <a:normAutofit/>
          </a:bodyPr>
          <a:lstStyle/>
          <a:p>
            <a:pPr>
              <a:lnSpc>
                <a:spcPct val="114000"/>
              </a:lnSpc>
              <a:buClrTx/>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Sections A&amp;B describe Participants and their responsibilities</a:t>
            </a:r>
          </a:p>
          <a:p>
            <a:pPr>
              <a:lnSpc>
                <a:spcPct val="114000"/>
              </a:lnSpc>
              <a:buClrTx/>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Sections C-H describe the Board of Directors, their operating procedures, and responsibilities</a:t>
            </a:r>
          </a:p>
          <a:p>
            <a:pPr>
              <a:lnSpc>
                <a:spcPct val="114000"/>
              </a:lnSpc>
              <a:buClrTx/>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Section I describes the Plan Administrator</a:t>
            </a:r>
          </a:p>
          <a:p>
            <a:pPr>
              <a:lnSpc>
                <a:spcPct val="114000"/>
              </a:lnSpc>
              <a:buClrTx/>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Section J describes the function of the Chief Financial Officer</a:t>
            </a:r>
          </a:p>
          <a:p>
            <a:pPr>
              <a:lnSpc>
                <a:spcPct val="114000"/>
              </a:lnSpc>
              <a:buClrTx/>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Section K describes the Joint Committee on Plan Structure and Design</a:t>
            </a:r>
          </a:p>
          <a:p>
            <a:pPr>
              <a:lnSpc>
                <a:spcPct val="114000"/>
              </a:lnSpc>
              <a:buClrTx/>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Sections L-N describe Premiums</a:t>
            </a:r>
          </a:p>
          <a:p>
            <a:pPr>
              <a:lnSpc>
                <a:spcPct val="114000"/>
              </a:lnSpc>
              <a:buClrTx/>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Sections O-X describe processes for Participants to work with each other for items like changes to MCA, joining, leaving, dissolution, and disputes, etc.</a:t>
            </a:r>
          </a:p>
        </p:txBody>
      </p:sp>
      <p:sp>
        <p:nvSpPr>
          <p:cNvPr id="4" name="Slide Number Placeholder 3"/>
          <p:cNvSpPr>
            <a:spLocks noGrp="1"/>
          </p:cNvSpPr>
          <p:nvPr>
            <p:ph type="sldNum" sz="quarter" idx="12"/>
          </p:nvPr>
        </p:nvSpPr>
        <p:spPr/>
        <p:txBody>
          <a:bodyPr/>
          <a:lstStyle/>
          <a:p>
            <a:fld id="{B9977308-7A8A-4D98-A21F-84A90AD39D10}" type="slidenum">
              <a:rPr lang="en-US" altLang="en-US" smtClean="0"/>
              <a:pPr/>
              <a:t>17</a:t>
            </a:fld>
            <a:endParaRPr lang="en-US" altLang="en-US" dirty="0"/>
          </a:p>
        </p:txBody>
      </p:sp>
    </p:spTree>
    <p:extLst>
      <p:ext uri="{BB962C8B-B14F-4D97-AF65-F5344CB8AC3E}">
        <p14:creationId xmlns:p14="http://schemas.microsoft.com/office/powerpoint/2010/main" val="9908878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Orientation Manual</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buFont typeface="Wingdings" panose="05000000000000000000" pitchFamily="2" charset="2"/>
              <a:buChar char="v"/>
            </a:pPr>
            <a:r>
              <a:rPr lang="en-US" sz="2400" dirty="0" smtClean="0">
                <a:latin typeface="Times New Roman" panose="02020603050405020304" pitchFamily="18" charset="0"/>
                <a:cs typeface="Times New Roman" panose="02020603050405020304" pitchFamily="18" charset="0"/>
              </a:rPr>
              <a:t>MCA</a:t>
            </a:r>
          </a:p>
          <a:p>
            <a:pPr>
              <a:buFont typeface="Wingdings" panose="05000000000000000000" pitchFamily="2" charset="2"/>
              <a:buChar char="v"/>
            </a:pPr>
            <a:r>
              <a:rPr lang="en-US" sz="2400" dirty="0" smtClean="0">
                <a:latin typeface="Times New Roman" panose="02020603050405020304" pitchFamily="18" charset="0"/>
                <a:cs typeface="Times New Roman" panose="02020603050405020304" pitchFamily="18" charset="0"/>
              </a:rPr>
              <a:t>Organization Chart</a:t>
            </a:r>
          </a:p>
          <a:p>
            <a:pPr>
              <a:buFont typeface="Wingdings" panose="05000000000000000000" pitchFamily="2" charset="2"/>
              <a:buChar char="v"/>
            </a:pPr>
            <a:r>
              <a:rPr lang="en-US" sz="2400" dirty="0" smtClean="0">
                <a:latin typeface="Times New Roman" panose="02020603050405020304" pitchFamily="18" charset="0"/>
                <a:cs typeface="Times New Roman" panose="02020603050405020304" pitchFamily="18" charset="0"/>
              </a:rPr>
              <a:t>Board of Directors</a:t>
            </a:r>
          </a:p>
          <a:p>
            <a:pPr lvl="1">
              <a:buFont typeface="Wingdings" panose="05000000000000000000" pitchFamily="2" charset="2"/>
              <a:buChar char="v"/>
            </a:pPr>
            <a:r>
              <a:rPr lang="en-US" sz="2000" dirty="0" smtClean="0">
                <a:latin typeface="Times New Roman" panose="02020603050405020304" pitchFamily="18" charset="0"/>
                <a:cs typeface="Times New Roman" panose="02020603050405020304" pitchFamily="18" charset="0"/>
              </a:rPr>
              <a:t>Policies</a:t>
            </a:r>
            <a:endParaRPr lang="en-US" sz="2000" dirty="0" smtClean="0">
              <a:latin typeface="Times New Roman" panose="02020603050405020304" pitchFamily="18" charset="0"/>
              <a:cs typeface="Times New Roman" panose="02020603050405020304" pitchFamily="18" charset="0"/>
            </a:endParaRPr>
          </a:p>
          <a:p>
            <a:pPr lvl="1">
              <a:buFont typeface="Wingdings" panose="05000000000000000000" pitchFamily="2" charset="2"/>
              <a:buChar char="v"/>
            </a:pPr>
            <a:r>
              <a:rPr lang="en-US" sz="2000" dirty="0" smtClean="0">
                <a:latin typeface="Times New Roman" panose="02020603050405020304" pitchFamily="18" charset="0"/>
                <a:cs typeface="Times New Roman" panose="02020603050405020304" pitchFamily="18" charset="0"/>
              </a:rPr>
              <a:t>Committees</a:t>
            </a:r>
            <a:endParaRPr lang="en-US" sz="20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en-US" sz="2400" dirty="0" smtClean="0">
                <a:latin typeface="Times New Roman" panose="02020603050405020304" pitchFamily="18" charset="0"/>
                <a:cs typeface="Times New Roman" panose="02020603050405020304" pitchFamily="18" charset="0"/>
              </a:rPr>
              <a:t>Benefit Plan Menu</a:t>
            </a:r>
          </a:p>
          <a:p>
            <a:pPr>
              <a:buFont typeface="Wingdings" panose="05000000000000000000" pitchFamily="2" charset="2"/>
              <a:buChar char="v"/>
            </a:pPr>
            <a:r>
              <a:rPr lang="en-US" sz="2400" dirty="0" smtClean="0">
                <a:latin typeface="Times New Roman" panose="02020603050405020304" pitchFamily="18" charset="0"/>
                <a:cs typeface="Times New Roman" panose="02020603050405020304" pitchFamily="18" charset="0"/>
              </a:rPr>
              <a:t>Claims Administrators- Excellus and ProAct</a:t>
            </a:r>
          </a:p>
          <a:p>
            <a:pPr>
              <a:buFont typeface="Wingdings" panose="05000000000000000000" pitchFamily="2" charset="2"/>
              <a:buChar char="v"/>
            </a:pPr>
            <a:r>
              <a:rPr lang="en-US" sz="2400" dirty="0" smtClean="0">
                <a:latin typeface="Times New Roman" panose="02020603050405020304" pitchFamily="18" charset="0"/>
                <a:cs typeface="Times New Roman" panose="02020603050405020304" pitchFamily="18" charset="0"/>
              </a:rPr>
              <a:t>Appeals process</a:t>
            </a:r>
          </a:p>
          <a:p>
            <a:pPr>
              <a:buFont typeface="Wingdings" panose="05000000000000000000" pitchFamily="2" charset="2"/>
              <a:buChar char="v"/>
            </a:pPr>
            <a:r>
              <a:rPr lang="en-US" sz="2400" dirty="0" smtClean="0">
                <a:latin typeface="Times New Roman" panose="02020603050405020304" pitchFamily="18" charset="0"/>
                <a:cs typeface="Times New Roman" panose="02020603050405020304" pitchFamily="18" charset="0"/>
              </a:rPr>
              <a:t>Website</a:t>
            </a:r>
          </a:p>
          <a:p>
            <a:pPr>
              <a:buFont typeface="Wingdings" panose="05000000000000000000" pitchFamily="2" charset="2"/>
              <a:buChar char="v"/>
            </a:pPr>
            <a:r>
              <a:rPr lang="en-US" sz="2400" dirty="0" smtClean="0">
                <a:latin typeface="Times New Roman" panose="02020603050405020304" pitchFamily="18" charset="0"/>
                <a:cs typeface="Times New Roman" panose="02020603050405020304" pitchFamily="18" charset="0"/>
              </a:rPr>
              <a:t>Annual Report</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B9977308-7A8A-4D98-A21F-84A90AD39D10}" type="slidenum">
              <a:rPr lang="en-US" altLang="en-US" smtClean="0"/>
              <a:pPr/>
              <a:t>18</a:t>
            </a:fld>
            <a:endParaRPr lang="en-US" altLang="en-US" dirty="0"/>
          </a:p>
        </p:txBody>
      </p:sp>
    </p:spTree>
    <p:extLst>
      <p:ext uri="{BB962C8B-B14F-4D97-AF65-F5344CB8AC3E}">
        <p14:creationId xmlns:p14="http://schemas.microsoft.com/office/powerpoint/2010/main" val="18852975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152400"/>
            <a:ext cx="8839200" cy="6553200"/>
          </a:xfrm>
        </p:spPr>
        <p:txBody>
          <a:bodyPr/>
          <a:lstStyle/>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319344773"/>
              </p:ext>
            </p:extLst>
          </p:nvPr>
        </p:nvGraphicFramePr>
        <p:xfrm>
          <a:off x="0" y="-54144"/>
          <a:ext cx="9314164" cy="6912144"/>
        </p:xfrm>
        <a:graphic>
          <a:graphicData uri="http://schemas.openxmlformats.org/presentationml/2006/ole">
            <mc:AlternateContent xmlns:mc="http://schemas.openxmlformats.org/markup-compatibility/2006">
              <mc:Choice xmlns:v="urn:schemas-microsoft-com:vml" Requires="v">
                <p:oleObj spid="_x0000_s2055" name="Acrobat Document" r:id="rId3" imgW="6034886" imgH="4663286" progId="AcroExch.Document.7">
                  <p:embed/>
                </p:oleObj>
              </mc:Choice>
              <mc:Fallback>
                <p:oleObj name="Acrobat Document" r:id="rId3" imgW="6034886" imgH="4663286" progId="AcroExch.Document.7">
                  <p:embed/>
                  <p:pic>
                    <p:nvPicPr>
                      <p:cNvPr id="0" name=""/>
                      <p:cNvPicPr/>
                      <p:nvPr/>
                    </p:nvPicPr>
                    <p:blipFill>
                      <a:blip r:embed="rId4"/>
                      <a:stretch>
                        <a:fillRect/>
                      </a:stretch>
                    </p:blipFill>
                    <p:spPr>
                      <a:xfrm>
                        <a:off x="0" y="-54144"/>
                        <a:ext cx="9314164" cy="6912144"/>
                      </a:xfrm>
                      <a:prstGeom prst="rect">
                        <a:avLst/>
                      </a:prstGeom>
                    </p:spPr>
                  </p:pic>
                </p:oleObj>
              </mc:Fallback>
            </mc:AlternateContent>
          </a:graphicData>
        </a:graphic>
      </p:graphicFrame>
    </p:spTree>
    <p:extLst>
      <p:ext uri="{BB962C8B-B14F-4D97-AF65-F5344CB8AC3E}">
        <p14:creationId xmlns:p14="http://schemas.microsoft.com/office/powerpoint/2010/main" val="31141698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1029" y="1659277"/>
            <a:ext cx="8728171" cy="4889866"/>
          </a:xfrm>
          <a:prstGeom prst="rect">
            <a:avLst/>
          </a:prstGeom>
          <a:noFill/>
          <a:effectLst>
            <a:reflection stA="0" endPos="65000" dist="50800" dir="5400000" sy="-100000" algn="bl" rotWithShape="0"/>
          </a:effectLst>
        </p:spPr>
      </p:pic>
      <p:sp>
        <p:nvSpPr>
          <p:cNvPr id="12290" name="Rectangle 2"/>
          <p:cNvSpPr>
            <a:spLocks noGrp="1" noChangeArrowheads="1"/>
          </p:cNvSpPr>
          <p:nvPr>
            <p:ph type="title"/>
          </p:nvPr>
        </p:nvSpPr>
        <p:spPr/>
        <p:txBody>
          <a:bodyPr/>
          <a:lstStyle/>
          <a:p>
            <a:r>
              <a:rPr lang="en-US" altLang="en-US" dirty="0" smtClean="0">
                <a:solidFill>
                  <a:srgbClr val="008000"/>
                </a:solidFill>
                <a:latin typeface="Times New Roman" panose="02020603050405020304" pitchFamily="18" charset="0"/>
              </a:rPr>
              <a:t>Goal/Agenda </a:t>
            </a:r>
            <a:r>
              <a:rPr lang="en-US" altLang="en-US" dirty="0">
                <a:solidFill>
                  <a:srgbClr val="008000"/>
                </a:solidFill>
                <a:latin typeface="Times New Roman" panose="02020603050405020304" pitchFamily="18" charset="0"/>
              </a:rPr>
              <a:t>of Orientation</a:t>
            </a:r>
          </a:p>
        </p:txBody>
      </p:sp>
      <p:sp>
        <p:nvSpPr>
          <p:cNvPr id="12291" name="Rectangle 3"/>
          <p:cNvSpPr>
            <a:spLocks noGrp="1" noChangeArrowheads="1"/>
          </p:cNvSpPr>
          <p:nvPr>
            <p:ph idx="1"/>
          </p:nvPr>
        </p:nvSpPr>
        <p:spPr>
          <a:xfrm>
            <a:off x="1295400" y="2175211"/>
            <a:ext cx="6781800" cy="3844589"/>
          </a:xfrm>
        </p:spPr>
        <p:txBody>
          <a:bodyPr>
            <a:normAutofit lnSpcReduction="10000"/>
          </a:bodyPr>
          <a:lstStyle/>
          <a:p>
            <a:pPr>
              <a:lnSpc>
                <a:spcPct val="125000"/>
              </a:lnSpc>
              <a:spcBef>
                <a:spcPts val="0"/>
              </a:spcBef>
              <a:buClrTx/>
              <a:buFont typeface="Wingdings" panose="05000000000000000000" pitchFamily="2" charset="2"/>
              <a:buChar char="v"/>
            </a:pPr>
            <a:r>
              <a:rPr lang="en-US" sz="2000" b="1" dirty="0" smtClean="0">
                <a:latin typeface="Times New Roman" panose="02020603050405020304" pitchFamily="18" charset="0"/>
                <a:cs typeface="Times New Roman" panose="02020603050405020304" pitchFamily="18" charset="0"/>
              </a:rPr>
              <a:t>What </a:t>
            </a:r>
            <a:r>
              <a:rPr lang="en-US" sz="2000" b="1" dirty="0">
                <a:latin typeface="Times New Roman" panose="02020603050405020304" pitchFamily="18" charset="0"/>
                <a:cs typeface="Times New Roman" panose="02020603050405020304" pitchFamily="18" charset="0"/>
              </a:rPr>
              <a:t>is Health Insurance? </a:t>
            </a:r>
          </a:p>
          <a:p>
            <a:pPr lvl="1">
              <a:lnSpc>
                <a:spcPct val="125000"/>
              </a:lnSpc>
              <a:spcBef>
                <a:spcPts val="0"/>
              </a:spcBef>
              <a:buClrTx/>
              <a:buFont typeface="Wingdings" panose="05000000000000000000" pitchFamily="2" charset="2"/>
              <a:buChar char="v"/>
            </a:pPr>
            <a:r>
              <a:rPr lang="en-US" sz="2000" b="1" dirty="0" smtClean="0">
                <a:latin typeface="Times New Roman" panose="02020603050405020304" pitchFamily="18" charset="0"/>
                <a:cs typeface="Times New Roman" panose="02020603050405020304" pitchFamily="18" charset="0"/>
              </a:rPr>
              <a:t>How </a:t>
            </a:r>
            <a:r>
              <a:rPr lang="en-US" sz="2000" b="1" dirty="0">
                <a:latin typeface="Times New Roman" panose="02020603050405020304" pitchFamily="18" charset="0"/>
                <a:cs typeface="Times New Roman" panose="02020603050405020304" pitchFamily="18" charset="0"/>
              </a:rPr>
              <a:t>does the insurance system work? </a:t>
            </a:r>
          </a:p>
          <a:p>
            <a:pPr lvl="1">
              <a:lnSpc>
                <a:spcPct val="125000"/>
              </a:lnSpc>
              <a:spcBef>
                <a:spcPts val="0"/>
              </a:spcBef>
              <a:buClrTx/>
              <a:buFont typeface="Wingdings" panose="05000000000000000000" pitchFamily="2" charset="2"/>
              <a:buChar char="v"/>
            </a:pPr>
            <a:r>
              <a:rPr lang="en-US" sz="2000" b="1" dirty="0">
                <a:latin typeface="Times New Roman" panose="02020603050405020304" pitchFamily="18" charset="0"/>
                <a:cs typeface="Times New Roman" panose="02020603050405020304" pitchFamily="18" charset="0"/>
              </a:rPr>
              <a:t>Why do Health Insurance costs rise so fast?</a:t>
            </a:r>
          </a:p>
          <a:p>
            <a:pPr>
              <a:lnSpc>
                <a:spcPct val="125000"/>
              </a:lnSpc>
              <a:spcBef>
                <a:spcPts val="0"/>
              </a:spcBef>
              <a:buClrTx/>
              <a:buFont typeface="Wingdings" panose="05000000000000000000" pitchFamily="2" charset="2"/>
              <a:buChar char="v"/>
            </a:pPr>
            <a:r>
              <a:rPr lang="en-US" sz="2000" b="1" dirty="0" smtClean="0">
                <a:latin typeface="Times New Roman" panose="02020603050405020304" pitchFamily="18" charset="0"/>
                <a:cs typeface="Times New Roman" panose="02020603050405020304" pitchFamily="18" charset="0"/>
              </a:rPr>
              <a:t>What is Article 47?</a:t>
            </a:r>
          </a:p>
          <a:p>
            <a:pPr>
              <a:lnSpc>
                <a:spcPct val="125000"/>
              </a:lnSpc>
              <a:spcBef>
                <a:spcPts val="0"/>
              </a:spcBef>
              <a:buClrTx/>
              <a:buFont typeface="Wingdings" panose="05000000000000000000" pitchFamily="2" charset="2"/>
              <a:buChar char="v"/>
            </a:pPr>
            <a:r>
              <a:rPr lang="en-US" sz="2000" b="1" dirty="0" smtClean="0">
                <a:latin typeface="Times New Roman" panose="02020603050405020304" pitchFamily="18" charset="0"/>
                <a:cs typeface="Times New Roman" panose="02020603050405020304" pitchFamily="18" charset="0"/>
              </a:rPr>
              <a:t>How </a:t>
            </a:r>
            <a:r>
              <a:rPr lang="en-US" sz="2000" b="1" dirty="0">
                <a:latin typeface="Times New Roman" panose="02020603050405020304" pitchFamily="18" charset="0"/>
                <a:cs typeface="Times New Roman" panose="02020603050405020304" pitchFamily="18" charset="0"/>
              </a:rPr>
              <a:t>was the GTCMHIC created?</a:t>
            </a:r>
          </a:p>
          <a:p>
            <a:pPr lvl="1">
              <a:lnSpc>
                <a:spcPct val="125000"/>
              </a:lnSpc>
              <a:spcBef>
                <a:spcPts val="0"/>
              </a:spcBef>
              <a:buClrTx/>
              <a:buFont typeface="Wingdings" panose="05000000000000000000" pitchFamily="2" charset="2"/>
              <a:buChar char="v"/>
            </a:pPr>
            <a:r>
              <a:rPr lang="en-US" sz="2000" b="1" dirty="0" smtClean="0">
                <a:latin typeface="Times New Roman" panose="02020603050405020304" pitchFamily="18" charset="0"/>
                <a:cs typeface="Times New Roman" panose="02020603050405020304" pitchFamily="18" charset="0"/>
              </a:rPr>
              <a:t>Organization structure</a:t>
            </a:r>
          </a:p>
          <a:p>
            <a:pPr lvl="1">
              <a:lnSpc>
                <a:spcPct val="125000"/>
              </a:lnSpc>
              <a:spcBef>
                <a:spcPts val="0"/>
              </a:spcBef>
              <a:buClrTx/>
              <a:buFont typeface="Wingdings" panose="05000000000000000000" pitchFamily="2" charset="2"/>
              <a:buChar char="v"/>
            </a:pPr>
            <a:r>
              <a:rPr lang="en-US" sz="2000" b="1" dirty="0" smtClean="0">
                <a:latin typeface="Times New Roman" panose="02020603050405020304" pitchFamily="18" charset="0"/>
                <a:cs typeface="Times New Roman" panose="02020603050405020304" pitchFamily="18" charset="0"/>
              </a:rPr>
              <a:t>How </a:t>
            </a:r>
            <a:r>
              <a:rPr lang="en-US" sz="2000" b="1" dirty="0">
                <a:latin typeface="Times New Roman" panose="02020603050405020304" pitchFamily="18" charset="0"/>
                <a:cs typeface="Times New Roman" panose="02020603050405020304" pitchFamily="18" charset="0"/>
              </a:rPr>
              <a:t>has the GTCMHIC grown?</a:t>
            </a:r>
          </a:p>
          <a:p>
            <a:pPr>
              <a:lnSpc>
                <a:spcPct val="125000"/>
              </a:lnSpc>
              <a:spcBef>
                <a:spcPts val="0"/>
              </a:spcBef>
              <a:buClrTx/>
              <a:buFont typeface="Wingdings" panose="05000000000000000000" pitchFamily="2" charset="2"/>
              <a:buChar char="v"/>
            </a:pPr>
            <a:r>
              <a:rPr lang="en-US" sz="2000" b="1" dirty="0" smtClean="0">
                <a:latin typeface="Times New Roman" panose="02020603050405020304" pitchFamily="18" charset="0"/>
                <a:cs typeface="Times New Roman" panose="02020603050405020304" pitchFamily="18" charset="0"/>
              </a:rPr>
              <a:t>Annual Budget</a:t>
            </a:r>
            <a:endParaRPr lang="en-US" sz="2000" b="1" dirty="0">
              <a:latin typeface="Times New Roman" panose="02020603050405020304" pitchFamily="18" charset="0"/>
              <a:cs typeface="Times New Roman" panose="02020603050405020304" pitchFamily="18" charset="0"/>
            </a:endParaRPr>
          </a:p>
          <a:p>
            <a:pPr>
              <a:lnSpc>
                <a:spcPct val="125000"/>
              </a:lnSpc>
              <a:spcBef>
                <a:spcPts val="0"/>
              </a:spcBef>
              <a:buClrTx/>
              <a:buFont typeface="Wingdings" panose="05000000000000000000" pitchFamily="2" charset="2"/>
              <a:buChar char="v"/>
            </a:pPr>
            <a:r>
              <a:rPr lang="en-US" sz="2000" b="1" dirty="0" smtClean="0">
                <a:latin typeface="Times New Roman" panose="02020603050405020304" pitchFamily="18" charset="0"/>
                <a:cs typeface="Times New Roman" panose="02020603050405020304" pitchFamily="18" charset="0"/>
              </a:rPr>
              <a:t>Benefit Plans </a:t>
            </a:r>
            <a:r>
              <a:rPr lang="en-US" sz="2000" b="1" dirty="0">
                <a:latin typeface="Times New Roman" panose="02020603050405020304" pitchFamily="18" charset="0"/>
                <a:cs typeface="Times New Roman" panose="02020603050405020304" pitchFamily="18" charset="0"/>
              </a:rPr>
              <a:t>and Actuarial Value</a:t>
            </a:r>
          </a:p>
          <a:p>
            <a:pPr>
              <a:lnSpc>
                <a:spcPct val="125000"/>
              </a:lnSpc>
              <a:spcBef>
                <a:spcPts val="0"/>
              </a:spcBef>
              <a:buClrTx/>
              <a:buFont typeface="Wingdings" panose="05000000000000000000" pitchFamily="2" charset="2"/>
              <a:buChar char="v"/>
            </a:pPr>
            <a:r>
              <a:rPr lang="en-US" sz="2000" b="1" dirty="0" smtClean="0">
                <a:latin typeface="Times New Roman" panose="02020603050405020304" pitchFamily="18" charset="0"/>
                <a:cs typeface="Times New Roman" panose="02020603050405020304" pitchFamily="18" charset="0"/>
              </a:rPr>
              <a:t>Board Agenda</a:t>
            </a:r>
            <a:endParaRPr lang="en-US" sz="2000" b="1" dirty="0">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5617EE8C-6551-49E1-9B55-AEE290F8A765}" type="slidenum">
              <a:rPr lang="en-US" altLang="en-US"/>
              <a:pPr/>
              <a:t>2</a:t>
            </a:fld>
            <a:endParaRPr lang="en-US" altLang="en-US" dirty="0"/>
          </a:p>
        </p:txBody>
      </p:sp>
    </p:spTree>
    <p:extLst>
      <p:ext uri="{BB962C8B-B14F-4D97-AF65-F5344CB8AC3E}">
        <p14:creationId xmlns:p14="http://schemas.microsoft.com/office/powerpoint/2010/main" val="1527297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221537" cy="900113"/>
          </a:xfrm>
        </p:spPr>
        <p:txBody>
          <a:bodyPr/>
          <a:lstStyle/>
          <a:p>
            <a:r>
              <a:rPr lang="en-US" altLang="en-US" sz="3200" dirty="0">
                <a:solidFill>
                  <a:srgbClr val="008000"/>
                </a:solidFill>
                <a:latin typeface="Times New Roman" panose="02020603050405020304" pitchFamily="18" charset="0"/>
              </a:rPr>
              <a:t>Role of the Directors</a:t>
            </a:r>
            <a:endParaRPr lang="en-US" sz="3200" dirty="0"/>
          </a:p>
        </p:txBody>
      </p:sp>
      <p:sp>
        <p:nvSpPr>
          <p:cNvPr id="3" name="Content Placeholder 2"/>
          <p:cNvSpPr>
            <a:spLocks noGrp="1"/>
          </p:cNvSpPr>
          <p:nvPr>
            <p:ph idx="1"/>
          </p:nvPr>
        </p:nvSpPr>
        <p:spPr>
          <a:xfrm>
            <a:off x="533400" y="1447800"/>
            <a:ext cx="8077200" cy="4800600"/>
          </a:xfrm>
        </p:spPr>
        <p:txBody>
          <a:bodyPr>
            <a:normAutofit/>
          </a:bodyPr>
          <a:lstStyle/>
          <a:p>
            <a:pPr>
              <a:lnSpc>
                <a:spcPct val="114000"/>
              </a:lnSpc>
              <a:buClrTx/>
              <a:buFont typeface="Wingdings" panose="05000000000000000000" pitchFamily="2" charset="2"/>
              <a:buChar char="v"/>
            </a:pPr>
            <a:r>
              <a:rPr lang="en-US" sz="2400" dirty="0" smtClean="0">
                <a:latin typeface="Times New Roman" panose="02020603050405020304" pitchFamily="18" charset="0"/>
                <a:cs typeface="Times New Roman" panose="02020603050405020304" pitchFamily="18" charset="0"/>
              </a:rPr>
              <a:t>Directors are appointed by municipality. Not required to be an elected official or staff.</a:t>
            </a:r>
            <a:endParaRPr lang="en-US" sz="2400" dirty="0">
              <a:latin typeface="Times New Roman" panose="02020603050405020304" pitchFamily="18" charset="0"/>
              <a:cs typeface="Times New Roman" panose="02020603050405020304" pitchFamily="18" charset="0"/>
            </a:endParaRPr>
          </a:p>
          <a:p>
            <a:pPr>
              <a:lnSpc>
                <a:spcPct val="114000"/>
              </a:lnSpc>
              <a:buClrTx/>
              <a:buFont typeface="Wingdings" panose="05000000000000000000" pitchFamily="2" charset="2"/>
              <a:buChar char="v"/>
            </a:pPr>
            <a:r>
              <a:rPr lang="en-US" sz="2400" dirty="0" smtClean="0">
                <a:latin typeface="Times New Roman" panose="02020603050405020304" pitchFamily="18" charset="0"/>
                <a:cs typeface="Times New Roman" panose="02020603050405020304" pitchFamily="18" charset="0"/>
              </a:rPr>
              <a:t>Responsible for providing Direction </a:t>
            </a:r>
            <a:r>
              <a:rPr lang="en-US" sz="2400" dirty="0">
                <a:latin typeface="Times New Roman" panose="02020603050405020304" pitchFamily="18" charset="0"/>
                <a:cs typeface="Times New Roman" panose="02020603050405020304" pitchFamily="18" charset="0"/>
              </a:rPr>
              <a:t>and </a:t>
            </a:r>
            <a:r>
              <a:rPr lang="en-US" sz="2400" dirty="0" smtClean="0">
                <a:latin typeface="Times New Roman" panose="02020603050405020304" pitchFamily="18" charset="0"/>
                <a:cs typeface="Times New Roman" panose="02020603050405020304" pitchFamily="18" charset="0"/>
              </a:rPr>
              <a:t>Protection of Consortium</a:t>
            </a:r>
            <a:endParaRPr lang="en-US" sz="2400" dirty="0">
              <a:latin typeface="Times New Roman" panose="02020603050405020304" pitchFamily="18" charset="0"/>
              <a:cs typeface="Times New Roman" panose="02020603050405020304" pitchFamily="18" charset="0"/>
            </a:endParaRPr>
          </a:p>
          <a:p>
            <a:pPr>
              <a:lnSpc>
                <a:spcPct val="114000"/>
              </a:lnSpc>
              <a:buClrTx/>
              <a:buFont typeface="Wingdings" panose="05000000000000000000" pitchFamily="2" charset="2"/>
              <a:buChar char="v"/>
            </a:pPr>
            <a:r>
              <a:rPr lang="en-US" sz="2400" dirty="0" smtClean="0">
                <a:latin typeface="Times New Roman" panose="02020603050405020304" pitchFamily="18" charset="0"/>
                <a:cs typeface="Times New Roman" panose="02020603050405020304" pitchFamily="18" charset="0"/>
              </a:rPr>
              <a:t>Responsible to become </a:t>
            </a:r>
            <a:r>
              <a:rPr lang="en-US" sz="2400" dirty="0">
                <a:latin typeface="Times New Roman" panose="02020603050405020304" pitchFamily="18" charset="0"/>
                <a:cs typeface="Times New Roman" panose="02020603050405020304" pitchFamily="18" charset="0"/>
              </a:rPr>
              <a:t>informed </a:t>
            </a:r>
            <a:r>
              <a:rPr lang="en-US" sz="2400" dirty="0" smtClean="0">
                <a:latin typeface="Times New Roman" panose="02020603050405020304" pitchFamily="18" charset="0"/>
                <a:cs typeface="Times New Roman" panose="02020603050405020304" pitchFamily="18" charset="0"/>
              </a:rPr>
              <a:t>of </a:t>
            </a:r>
            <a:r>
              <a:rPr lang="en-US" sz="2400" dirty="0">
                <a:latin typeface="Times New Roman" panose="02020603050405020304" pitchFamily="18" charset="0"/>
                <a:cs typeface="Times New Roman" panose="02020603050405020304" pitchFamily="18" charset="0"/>
              </a:rPr>
              <a:t>decisions before the Board</a:t>
            </a:r>
          </a:p>
          <a:p>
            <a:pPr>
              <a:lnSpc>
                <a:spcPct val="114000"/>
              </a:lnSpc>
              <a:buClrTx/>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Attend </a:t>
            </a:r>
            <a:r>
              <a:rPr lang="en-US" sz="2400" dirty="0" smtClean="0">
                <a:latin typeface="Times New Roman" panose="02020603050405020304" pitchFamily="18" charset="0"/>
                <a:cs typeface="Times New Roman" panose="02020603050405020304" pitchFamily="18" charset="0"/>
              </a:rPr>
              <a:t>5 </a:t>
            </a:r>
            <a:r>
              <a:rPr lang="en-US" sz="2400" dirty="0">
                <a:latin typeface="Times New Roman" panose="02020603050405020304" pitchFamily="18" charset="0"/>
                <a:cs typeface="Times New Roman" panose="02020603050405020304" pitchFamily="18" charset="0"/>
              </a:rPr>
              <a:t>Board meeting per year</a:t>
            </a:r>
          </a:p>
          <a:p>
            <a:pPr>
              <a:lnSpc>
                <a:spcPct val="114000"/>
              </a:lnSpc>
              <a:buClrTx/>
              <a:buFont typeface="Wingdings" panose="05000000000000000000" pitchFamily="2" charset="2"/>
              <a:buChar char="v"/>
            </a:pPr>
            <a:r>
              <a:rPr lang="en-US" sz="2400" dirty="0" smtClean="0">
                <a:latin typeface="Times New Roman" panose="02020603050405020304" pitchFamily="18" charset="0"/>
                <a:cs typeface="Times New Roman" panose="02020603050405020304" pitchFamily="18" charset="0"/>
              </a:rPr>
              <a:t>May share responsibility with Alternate </a:t>
            </a:r>
            <a:r>
              <a:rPr lang="en-US" sz="2400" dirty="0">
                <a:latin typeface="Times New Roman" panose="02020603050405020304" pitchFamily="18" charset="0"/>
                <a:cs typeface="Times New Roman" panose="02020603050405020304" pitchFamily="18" charset="0"/>
              </a:rPr>
              <a:t>Director</a:t>
            </a:r>
          </a:p>
          <a:p>
            <a:pPr>
              <a:lnSpc>
                <a:spcPct val="114000"/>
              </a:lnSpc>
              <a:buClrTx/>
              <a:buFont typeface="Wingdings" panose="05000000000000000000" pitchFamily="2" charset="2"/>
              <a:buChar char="v"/>
            </a:pPr>
            <a:r>
              <a:rPr lang="en-US" sz="2400" dirty="0" smtClean="0">
                <a:latin typeface="Times New Roman" panose="02020603050405020304" pitchFamily="18" charset="0"/>
                <a:cs typeface="Times New Roman" panose="02020603050405020304" pitchFamily="18" charset="0"/>
              </a:rPr>
              <a:t>Stay informed of Committee work and serve if possible</a:t>
            </a:r>
            <a:endParaRPr lang="en-US" sz="2400" dirty="0">
              <a:latin typeface="Times New Roman" panose="02020603050405020304" pitchFamily="18" charset="0"/>
              <a:cs typeface="Times New Roman" panose="02020603050405020304" pitchFamily="18" charset="0"/>
            </a:endParaRPr>
          </a:p>
          <a:p>
            <a:pPr>
              <a:lnSpc>
                <a:spcPct val="114000"/>
              </a:lnSpc>
              <a:buClrTx/>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Communicate </a:t>
            </a:r>
            <a:r>
              <a:rPr lang="en-US" sz="2400" dirty="0" smtClean="0">
                <a:latin typeface="Times New Roman" panose="02020603050405020304" pitchFamily="18" charset="0"/>
                <a:cs typeface="Times New Roman" panose="02020603050405020304" pitchFamily="18" charset="0"/>
              </a:rPr>
              <a:t>Consortium actions </a:t>
            </a:r>
            <a:r>
              <a:rPr lang="en-US" sz="2400" dirty="0">
                <a:latin typeface="Times New Roman" panose="02020603050405020304" pitchFamily="18" charset="0"/>
                <a:cs typeface="Times New Roman" panose="02020603050405020304" pitchFamily="18" charset="0"/>
              </a:rPr>
              <a:t>to </a:t>
            </a:r>
            <a:r>
              <a:rPr lang="en-US" sz="2400" dirty="0" smtClean="0">
                <a:latin typeface="Times New Roman" panose="02020603050405020304" pitchFamily="18" charset="0"/>
                <a:cs typeface="Times New Roman" panose="02020603050405020304" pitchFamily="18" charset="0"/>
              </a:rPr>
              <a:t>Municipality</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B9977308-7A8A-4D98-A21F-84A90AD39D10}" type="slidenum">
              <a:rPr lang="en-US" altLang="en-US" smtClean="0"/>
              <a:pPr/>
              <a:t>20</a:t>
            </a:fld>
            <a:endParaRPr lang="en-US" altLang="en-US" dirty="0"/>
          </a:p>
        </p:txBody>
      </p:sp>
    </p:spTree>
    <p:extLst>
      <p:ext uri="{BB962C8B-B14F-4D97-AF65-F5344CB8AC3E}">
        <p14:creationId xmlns:p14="http://schemas.microsoft.com/office/powerpoint/2010/main" val="13439629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69" t="5791" r="15651" b="5493"/>
          <a:stretch/>
        </p:blipFill>
        <p:spPr bwMode="auto">
          <a:xfrm>
            <a:off x="533400" y="685800"/>
            <a:ext cx="7238999" cy="6296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517073" y="177739"/>
            <a:ext cx="6172200" cy="369332"/>
          </a:xfrm>
          <a:prstGeom prst="rect">
            <a:avLst/>
          </a:prstGeom>
          <a:noFill/>
        </p:spPr>
        <p:txBody>
          <a:bodyPr wrap="square" rtlCol="0">
            <a:spAutoFit/>
          </a:bodyPr>
          <a:lstStyle/>
          <a:p>
            <a:pPr algn="ctr"/>
            <a:r>
              <a:rPr lang="en-US" b="1" dirty="0" smtClean="0">
                <a:solidFill>
                  <a:schemeClr val="tx2">
                    <a:lumMod val="40000"/>
                    <a:lumOff val="60000"/>
                  </a:schemeClr>
                </a:solidFill>
              </a:rPr>
              <a:t>www.tompkinscounyny.gov/hconsortium</a:t>
            </a:r>
            <a:endParaRPr lang="en-US" b="1" dirty="0">
              <a:solidFill>
                <a:schemeClr val="tx2">
                  <a:lumMod val="40000"/>
                  <a:lumOff val="60000"/>
                </a:schemeClr>
              </a:solidFill>
            </a:endParaRPr>
          </a:p>
        </p:txBody>
      </p:sp>
    </p:spTree>
    <p:extLst>
      <p:ext uri="{BB962C8B-B14F-4D97-AF65-F5344CB8AC3E}">
        <p14:creationId xmlns:p14="http://schemas.microsoft.com/office/powerpoint/2010/main" val="17009918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4000" b="1" dirty="0" smtClean="0">
                <a:solidFill>
                  <a:schemeClr val="tx2">
                    <a:lumMod val="40000"/>
                    <a:lumOff val="60000"/>
                  </a:schemeClr>
                </a:solidFill>
              </a:rPr>
              <a:t>Board of Directors</a:t>
            </a:r>
            <a:endParaRPr lang="en-US" sz="4000" b="1" dirty="0">
              <a:solidFill>
                <a:schemeClr val="tx2">
                  <a:lumMod val="40000"/>
                  <a:lumOff val="60000"/>
                </a:schemeClr>
              </a:solidFill>
            </a:endParaRPr>
          </a:p>
        </p:txBody>
      </p:sp>
      <p:pic>
        <p:nvPicPr>
          <p:cNvPr id="2050" name="Picture 2"/>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12946" t="15842" r="63629" b="26256"/>
          <a:stretch/>
        </p:blipFill>
        <p:spPr bwMode="auto">
          <a:xfrm>
            <a:off x="684179" y="1447800"/>
            <a:ext cx="2101452" cy="4009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ight Arrow 5"/>
          <p:cNvSpPr/>
          <p:nvPr/>
        </p:nvSpPr>
        <p:spPr>
          <a:xfrm>
            <a:off x="472380" y="2590800"/>
            <a:ext cx="3048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35127" t="47320" r="11160" b="18357"/>
          <a:stretch/>
        </p:blipFill>
        <p:spPr bwMode="auto">
          <a:xfrm>
            <a:off x="2971800" y="1371600"/>
            <a:ext cx="5356565"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32333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upload.wikimedia.org/wikipedia/en/c/cb/Tompkins_County,_New_York_Division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676400"/>
            <a:ext cx="3364523" cy="3124200"/>
          </a:xfrm>
          <a:prstGeom prst="rect">
            <a:avLst/>
          </a:prstGeom>
          <a:noFill/>
          <a:extLst>
            <a:ext uri="{909E8E84-426E-40DD-AFC4-6F175D3DCCD1}">
              <a14:hiddenFill xmlns:a14="http://schemas.microsoft.com/office/drawing/2010/main">
                <a:solidFill>
                  <a:srgbClr val="FFFFFF"/>
                </a:solidFill>
              </a14:hiddenFill>
            </a:ext>
          </a:extLst>
        </p:spPr>
      </p:pic>
      <p:sp>
        <p:nvSpPr>
          <p:cNvPr id="18434" name="Rectangle 2"/>
          <p:cNvSpPr>
            <a:spLocks noGrp="1" noChangeArrowheads="1"/>
          </p:cNvSpPr>
          <p:nvPr>
            <p:ph type="title"/>
          </p:nvPr>
        </p:nvSpPr>
        <p:spPr/>
        <p:txBody>
          <a:bodyPr/>
          <a:lstStyle/>
          <a:p>
            <a:r>
              <a:rPr lang="en-US" altLang="en-US" dirty="0">
                <a:solidFill>
                  <a:srgbClr val="008000"/>
                </a:solidFill>
                <a:latin typeface="Times New Roman" panose="02020603050405020304" pitchFamily="18" charset="0"/>
              </a:rPr>
              <a:t>Who is in the Consortium?</a:t>
            </a:r>
          </a:p>
        </p:txBody>
      </p:sp>
      <p:sp>
        <p:nvSpPr>
          <p:cNvPr id="18435" name="Rectangle 3"/>
          <p:cNvSpPr>
            <a:spLocks noGrp="1" noChangeArrowheads="1"/>
          </p:cNvSpPr>
          <p:nvPr>
            <p:ph idx="1"/>
          </p:nvPr>
        </p:nvSpPr>
        <p:spPr>
          <a:xfrm>
            <a:off x="609601" y="1706642"/>
            <a:ext cx="5638799" cy="2636758"/>
          </a:xfrm>
        </p:spPr>
        <p:txBody>
          <a:bodyPr>
            <a:normAutofit lnSpcReduction="10000"/>
          </a:bodyPr>
          <a:lstStyle/>
          <a:p>
            <a:pPr marL="0" indent="0">
              <a:buNone/>
            </a:pPr>
            <a:r>
              <a:rPr lang="en-US" altLang="en-US" sz="2800" dirty="0">
                <a:latin typeface="Times New Roman" panose="02020603050405020304" pitchFamily="18" charset="0"/>
              </a:rPr>
              <a:t>Consortium membership was initially offered to each municipality within the geographical boundaries of Tompkins County which included the County, City of Ithaca, and thirteen Towns and Villages.</a:t>
            </a:r>
          </a:p>
          <a:p>
            <a:pPr lvl="1"/>
            <a:endParaRPr lang="en-US" altLang="en-US" dirty="0">
              <a:latin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66B38E84-3120-4E6F-9988-A7639244FABC}" type="slidenum">
              <a:rPr lang="en-US" altLang="en-US"/>
              <a:pPr/>
              <a:t>23</a:t>
            </a:fld>
            <a:endParaRPr lang="en-US" altLang="en-US" dirty="0"/>
          </a:p>
        </p:txBody>
      </p:sp>
      <p:sp>
        <p:nvSpPr>
          <p:cNvPr id="7" name="Rectangle 3"/>
          <p:cNvSpPr txBox="1">
            <a:spLocks noChangeArrowheads="1"/>
          </p:cNvSpPr>
          <p:nvPr/>
        </p:nvSpPr>
        <p:spPr bwMode="auto">
          <a:xfrm>
            <a:off x="609601" y="4540329"/>
            <a:ext cx="7831281" cy="2262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447675" indent="-447675" algn="l" rtl="0" fontAlgn="base">
              <a:spcBef>
                <a:spcPct val="20000"/>
              </a:spcBef>
              <a:spcAft>
                <a:spcPct val="0"/>
              </a:spcAft>
              <a:buClr>
                <a:schemeClr val="accent1"/>
              </a:buClr>
              <a:buSzPct val="70000"/>
              <a:buFont typeface="Wingdings" panose="05000000000000000000" pitchFamily="2" charset="2"/>
              <a:buChar char="n"/>
              <a:defRPr sz="3200" kern="1200">
                <a:solidFill>
                  <a:schemeClr val="tx1"/>
                </a:solidFill>
                <a:latin typeface="+mn-lt"/>
                <a:ea typeface="+mn-ea"/>
                <a:cs typeface="+mn-cs"/>
              </a:defRPr>
            </a:lvl1pPr>
            <a:lvl2pPr marL="889000" indent="-439738" algn="l" rtl="0" fontAlgn="base">
              <a:spcBef>
                <a:spcPct val="20000"/>
              </a:spcBef>
              <a:spcAft>
                <a:spcPct val="0"/>
              </a:spcAft>
              <a:buClr>
                <a:schemeClr val="hlink"/>
              </a:buClr>
              <a:buSzPct val="65000"/>
              <a:buFont typeface="Wingdings" panose="05000000000000000000" pitchFamily="2" charset="2"/>
              <a:buChar char="¡"/>
              <a:defRPr sz="2800" kern="1200">
                <a:solidFill>
                  <a:schemeClr val="tx1"/>
                </a:solidFill>
                <a:latin typeface="+mn-lt"/>
                <a:ea typeface="+mn-ea"/>
                <a:cs typeface="+mn-cs"/>
              </a:defRPr>
            </a:lvl2pPr>
            <a:lvl3pPr marL="1293813" indent="-403225" algn="l" rtl="0" fontAlgn="base">
              <a:spcBef>
                <a:spcPct val="20000"/>
              </a:spcBef>
              <a:spcAft>
                <a:spcPct val="0"/>
              </a:spcAft>
              <a:buClr>
                <a:schemeClr val="accent1"/>
              </a:buClr>
              <a:buSzPct val="70000"/>
              <a:buFont typeface="Wingdings" panose="05000000000000000000" pitchFamily="2" charset="2"/>
              <a:buChar char="n"/>
              <a:defRPr sz="2400" kern="1200">
                <a:solidFill>
                  <a:schemeClr val="tx1"/>
                </a:solidFill>
                <a:latin typeface="+mn-lt"/>
                <a:ea typeface="+mn-ea"/>
                <a:cs typeface="+mn-cs"/>
              </a:defRPr>
            </a:lvl3pPr>
            <a:lvl4pPr marL="1681163" indent="-385763" algn="l" rtl="0" fontAlgn="base">
              <a:spcBef>
                <a:spcPct val="20000"/>
              </a:spcBef>
              <a:spcAft>
                <a:spcPct val="0"/>
              </a:spcAft>
              <a:buClr>
                <a:schemeClr val="hlink"/>
              </a:buClr>
              <a:buSzPct val="75000"/>
              <a:buFont typeface="Wingdings" panose="05000000000000000000" pitchFamily="2" charset="2"/>
              <a:buChar char="¡"/>
              <a:defRPr sz="2000" kern="1200">
                <a:solidFill>
                  <a:schemeClr val="tx1"/>
                </a:solidFill>
                <a:latin typeface="+mn-lt"/>
                <a:ea typeface="+mn-ea"/>
                <a:cs typeface="+mn-cs"/>
              </a:defRPr>
            </a:lvl4pPr>
            <a:lvl5pPr marL="2070100" indent="-387350" algn="l" rtl="0" fontAlgn="base">
              <a:spcBef>
                <a:spcPct val="20000"/>
              </a:spcBef>
              <a:spcAft>
                <a:spcPct val="0"/>
              </a:spcAft>
              <a:buClr>
                <a:schemeClr val="accent1"/>
              </a:buClr>
              <a:buSzPct val="70000"/>
              <a:buFont typeface="Wingdings" panose="05000000000000000000" pitchFamily="2" charset="2"/>
              <a:buChar char="n"/>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buFont typeface="Wingdings" panose="05000000000000000000" pitchFamily="2" charset="2"/>
              <a:buNone/>
            </a:pPr>
            <a:r>
              <a:rPr lang="en-US" altLang="en-US" sz="2800" dirty="0" smtClean="0">
                <a:latin typeface="Times New Roman" panose="02020603050405020304" pitchFamily="18" charset="0"/>
              </a:rPr>
              <a:t>2015 MCA expanded </a:t>
            </a:r>
            <a:r>
              <a:rPr lang="en-US" altLang="en-US" sz="2800" dirty="0">
                <a:latin typeface="Times New Roman" panose="02020603050405020304" pitchFamily="18" charset="0"/>
              </a:rPr>
              <a:t>to any municipality in Tompkins County and the Counties contiguous to Tompkins County which includes any municipality in Cayuga, Chemung, Cortland, Schuyler, Seneca, and Tioga Counties.</a:t>
            </a:r>
          </a:p>
          <a:p>
            <a:pPr lvl="1" eaLnBrk="1" hangingPunct="1"/>
            <a:endParaRPr lang="en-US" altLang="en-US" dirty="0">
              <a:latin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533400"/>
            <a:ext cx="8305800" cy="838200"/>
          </a:xfrm>
        </p:spPr>
        <p:txBody>
          <a:bodyPr/>
          <a:lstStyle/>
          <a:p>
            <a:r>
              <a:rPr lang="en-US" altLang="en-US" dirty="0">
                <a:solidFill>
                  <a:srgbClr val="008000"/>
                </a:solidFill>
                <a:latin typeface="Times New Roman" panose="02020603050405020304" pitchFamily="18" charset="0"/>
              </a:rPr>
              <a:t>GTCMHIC Update</a:t>
            </a:r>
          </a:p>
        </p:txBody>
      </p:sp>
      <p:sp>
        <p:nvSpPr>
          <p:cNvPr id="12291" name="Rectangle 3"/>
          <p:cNvSpPr>
            <a:spLocks noGrp="1" noChangeArrowheads="1"/>
          </p:cNvSpPr>
          <p:nvPr>
            <p:ph idx="1"/>
          </p:nvPr>
        </p:nvSpPr>
        <p:spPr>
          <a:xfrm>
            <a:off x="281779" y="2057400"/>
            <a:ext cx="8481221" cy="4495800"/>
          </a:xfrm>
        </p:spPr>
        <p:txBody>
          <a:bodyPr numCol="2">
            <a:normAutofit lnSpcReduction="10000"/>
          </a:bodyPr>
          <a:lstStyle/>
          <a:p>
            <a:pPr lvl="1">
              <a:buClrTx/>
              <a:buFont typeface="Wingdings" panose="05000000000000000000" pitchFamily="2" charset="2"/>
              <a:buChar char="v"/>
            </a:pPr>
            <a:r>
              <a:rPr lang="en-US" sz="1600" dirty="0">
                <a:latin typeface="Times New Roman" panose="02020603050405020304" pitchFamily="18" charset="0"/>
                <a:cs typeface="Times New Roman" panose="02020603050405020304" pitchFamily="18" charset="0"/>
              </a:rPr>
              <a:t>City of Cortland</a:t>
            </a:r>
          </a:p>
          <a:p>
            <a:pPr lvl="1">
              <a:buClrTx/>
              <a:buFont typeface="Wingdings" panose="05000000000000000000" pitchFamily="2" charset="2"/>
              <a:buChar char="v"/>
            </a:pPr>
            <a:r>
              <a:rPr lang="en-US" sz="1600" dirty="0">
                <a:latin typeface="Times New Roman" panose="02020603050405020304" pitchFamily="18" charset="0"/>
                <a:cs typeface="Times New Roman" panose="02020603050405020304" pitchFamily="18" charset="0"/>
              </a:rPr>
              <a:t>City of Ithaca</a:t>
            </a:r>
          </a:p>
          <a:p>
            <a:pPr lvl="1">
              <a:buClrTx/>
              <a:buFont typeface="Wingdings" panose="05000000000000000000" pitchFamily="2" charset="2"/>
              <a:buChar char="v"/>
            </a:pPr>
            <a:r>
              <a:rPr lang="en-US" sz="1600" dirty="0">
                <a:latin typeface="Times New Roman" panose="02020603050405020304" pitchFamily="18" charset="0"/>
                <a:cs typeface="Times New Roman" panose="02020603050405020304" pitchFamily="18" charset="0"/>
              </a:rPr>
              <a:t>County of Tompkins</a:t>
            </a:r>
          </a:p>
          <a:p>
            <a:pPr lvl="1">
              <a:buClrTx/>
              <a:buFont typeface="Wingdings" panose="05000000000000000000" pitchFamily="2" charset="2"/>
              <a:buChar char="v"/>
            </a:pPr>
            <a:r>
              <a:rPr lang="en-US" sz="1600" dirty="0">
                <a:latin typeface="Times New Roman" panose="02020603050405020304" pitchFamily="18" charset="0"/>
                <a:cs typeface="Times New Roman" panose="02020603050405020304" pitchFamily="18" charset="0"/>
              </a:rPr>
              <a:t>Town of Aurelius</a:t>
            </a:r>
          </a:p>
          <a:p>
            <a:pPr lvl="1">
              <a:buClrTx/>
              <a:buFont typeface="Wingdings" panose="05000000000000000000" pitchFamily="2" charset="2"/>
              <a:buChar char="v"/>
            </a:pPr>
            <a:r>
              <a:rPr lang="en-US" sz="1600" dirty="0">
                <a:latin typeface="Times New Roman" panose="02020603050405020304" pitchFamily="18" charset="0"/>
                <a:cs typeface="Times New Roman" panose="02020603050405020304" pitchFamily="18" charset="0"/>
              </a:rPr>
              <a:t>Town of Cincinnatus</a:t>
            </a:r>
          </a:p>
          <a:p>
            <a:pPr lvl="1">
              <a:buClrTx/>
              <a:buFont typeface="Wingdings" panose="05000000000000000000" pitchFamily="2" charset="2"/>
              <a:buChar char="v"/>
            </a:pPr>
            <a:r>
              <a:rPr lang="en-US" sz="1600" dirty="0">
                <a:latin typeface="Times New Roman" panose="02020603050405020304" pitchFamily="18" charset="0"/>
                <a:cs typeface="Times New Roman" panose="02020603050405020304" pitchFamily="18" charset="0"/>
              </a:rPr>
              <a:t>Town of Caroline</a:t>
            </a:r>
          </a:p>
          <a:p>
            <a:pPr lvl="1">
              <a:buClrTx/>
              <a:buFont typeface="Wingdings" panose="05000000000000000000" pitchFamily="2" charset="2"/>
              <a:buChar char="v"/>
            </a:pPr>
            <a:r>
              <a:rPr lang="en-US" sz="1600" dirty="0">
                <a:latin typeface="Times New Roman" panose="02020603050405020304" pitchFamily="18" charset="0"/>
                <a:cs typeface="Times New Roman" panose="02020603050405020304" pitchFamily="18" charset="0"/>
              </a:rPr>
              <a:t>Town of Danby</a:t>
            </a:r>
          </a:p>
          <a:p>
            <a:pPr lvl="1">
              <a:buClrTx/>
              <a:buFont typeface="Wingdings" panose="05000000000000000000" pitchFamily="2" charset="2"/>
              <a:buChar char="v"/>
            </a:pPr>
            <a:r>
              <a:rPr lang="en-US" sz="1600" dirty="0">
                <a:latin typeface="Times New Roman" panose="02020603050405020304" pitchFamily="18" charset="0"/>
                <a:cs typeface="Times New Roman" panose="02020603050405020304" pitchFamily="18" charset="0"/>
              </a:rPr>
              <a:t>Town of Dryden</a:t>
            </a:r>
          </a:p>
          <a:p>
            <a:pPr lvl="1">
              <a:buClrTx/>
              <a:buFont typeface="Wingdings" panose="05000000000000000000" pitchFamily="2" charset="2"/>
              <a:buChar char="v"/>
            </a:pPr>
            <a:r>
              <a:rPr lang="en-US" sz="1600" dirty="0">
                <a:latin typeface="Times New Roman" panose="02020603050405020304" pitchFamily="18" charset="0"/>
                <a:cs typeface="Times New Roman" panose="02020603050405020304" pitchFamily="18" charset="0"/>
              </a:rPr>
              <a:t>Town of Enfield</a:t>
            </a:r>
          </a:p>
          <a:p>
            <a:pPr lvl="1">
              <a:buClrTx/>
              <a:buFont typeface="Wingdings" panose="05000000000000000000" pitchFamily="2" charset="2"/>
              <a:buChar char="v"/>
            </a:pPr>
            <a:r>
              <a:rPr lang="en-US" sz="1600" dirty="0">
                <a:latin typeface="Times New Roman" panose="02020603050405020304" pitchFamily="18" charset="0"/>
                <a:cs typeface="Times New Roman" panose="02020603050405020304" pitchFamily="18" charset="0"/>
              </a:rPr>
              <a:t>Town of Groton</a:t>
            </a:r>
          </a:p>
          <a:p>
            <a:pPr lvl="1">
              <a:buClrTx/>
              <a:buFont typeface="Wingdings" panose="05000000000000000000" pitchFamily="2" charset="2"/>
              <a:buChar char="v"/>
            </a:pPr>
            <a:r>
              <a:rPr lang="en-US" sz="1600" dirty="0">
                <a:latin typeface="Times New Roman" panose="02020603050405020304" pitchFamily="18" charset="0"/>
                <a:cs typeface="Times New Roman" panose="02020603050405020304" pitchFamily="18" charset="0"/>
              </a:rPr>
              <a:t>Town of Ithaca</a:t>
            </a:r>
          </a:p>
          <a:p>
            <a:pPr lvl="1">
              <a:buClrTx/>
              <a:buFont typeface="Wingdings" panose="05000000000000000000" pitchFamily="2" charset="2"/>
              <a:buChar char="v"/>
            </a:pPr>
            <a:r>
              <a:rPr lang="en-US" sz="1600" dirty="0">
                <a:latin typeface="Times New Roman" panose="02020603050405020304" pitchFamily="18" charset="0"/>
                <a:cs typeface="Times New Roman" panose="02020603050405020304" pitchFamily="18" charset="0"/>
              </a:rPr>
              <a:t>Town of Lansing</a:t>
            </a:r>
          </a:p>
          <a:p>
            <a:pPr lvl="1">
              <a:buClrTx/>
              <a:buFont typeface="Wingdings" panose="05000000000000000000" pitchFamily="2" charset="2"/>
              <a:buChar char="v"/>
            </a:pPr>
            <a:r>
              <a:rPr lang="en-US" sz="1600" dirty="0">
                <a:latin typeface="Times New Roman" panose="02020603050405020304" pitchFamily="18" charset="0"/>
                <a:cs typeface="Times New Roman" panose="02020603050405020304" pitchFamily="18" charset="0"/>
              </a:rPr>
              <a:t>Town of Marathon</a:t>
            </a:r>
          </a:p>
          <a:p>
            <a:pPr lvl="1">
              <a:buClrTx/>
              <a:buFont typeface="Wingdings" panose="05000000000000000000" pitchFamily="2" charset="2"/>
              <a:buChar char="v"/>
            </a:pPr>
            <a:r>
              <a:rPr lang="en-US" sz="1600" dirty="0">
                <a:latin typeface="Times New Roman" panose="02020603050405020304" pitchFamily="18" charset="0"/>
                <a:cs typeface="Times New Roman" panose="02020603050405020304" pitchFamily="18" charset="0"/>
              </a:rPr>
              <a:t>Town of </a:t>
            </a:r>
            <a:r>
              <a:rPr lang="en-US" sz="1600" dirty="0" smtClean="0">
                <a:latin typeface="Times New Roman" panose="02020603050405020304" pitchFamily="18" charset="0"/>
                <a:cs typeface="Times New Roman" panose="02020603050405020304" pitchFamily="18" charset="0"/>
              </a:rPr>
              <a:t>Moravia		                   Town of Homer		                                   </a:t>
            </a:r>
            <a:endParaRPr lang="en-US" sz="1600" dirty="0">
              <a:latin typeface="Times New Roman" panose="02020603050405020304" pitchFamily="18" charset="0"/>
              <a:cs typeface="Times New Roman" panose="02020603050405020304" pitchFamily="18" charset="0"/>
            </a:endParaRPr>
          </a:p>
          <a:p>
            <a:pPr lvl="1">
              <a:buClrTx/>
              <a:buFont typeface="Wingdings" panose="05000000000000000000" pitchFamily="2" charset="2"/>
              <a:buChar char="v"/>
            </a:pPr>
            <a:r>
              <a:rPr lang="en-US" sz="1600" dirty="0">
                <a:latin typeface="Times New Roman" panose="02020603050405020304" pitchFamily="18" charset="0"/>
                <a:cs typeface="Times New Roman" panose="02020603050405020304" pitchFamily="18" charset="0"/>
              </a:rPr>
              <a:t>Town of Montezuma</a:t>
            </a:r>
          </a:p>
          <a:p>
            <a:pPr lvl="1">
              <a:buClrTx/>
              <a:buFont typeface="Wingdings" panose="05000000000000000000" pitchFamily="2" charset="2"/>
              <a:buChar char="v"/>
            </a:pPr>
            <a:r>
              <a:rPr lang="en-US" sz="1600" dirty="0">
                <a:latin typeface="Times New Roman" panose="02020603050405020304" pitchFamily="18" charset="0"/>
                <a:cs typeface="Times New Roman" panose="02020603050405020304" pitchFamily="18" charset="0"/>
              </a:rPr>
              <a:t>Town of </a:t>
            </a:r>
            <a:r>
              <a:rPr lang="en-US" sz="1600" dirty="0" smtClean="0">
                <a:latin typeface="Times New Roman" panose="02020603050405020304" pitchFamily="18" charset="0"/>
                <a:cs typeface="Times New Roman" panose="02020603050405020304" pitchFamily="18" charset="0"/>
              </a:rPr>
              <a:t>Newfield		  Town of </a:t>
            </a:r>
            <a:r>
              <a:rPr lang="en-US" sz="1600" dirty="0" err="1" smtClean="0">
                <a:latin typeface="Times New Roman" panose="02020603050405020304" pitchFamily="18" charset="0"/>
                <a:cs typeface="Times New Roman" panose="02020603050405020304" pitchFamily="18" charset="0"/>
              </a:rPr>
              <a:t>Owasco</a:t>
            </a:r>
            <a:r>
              <a:rPr lang="en-US" sz="1600" dirty="0" smtClean="0">
                <a:latin typeface="Times New Roman" panose="02020603050405020304" pitchFamily="18" charset="0"/>
                <a:cs typeface="Times New Roman" panose="02020603050405020304" pitchFamily="18" charset="0"/>
              </a:rPr>
              <a:t>		 Town of Preble</a:t>
            </a:r>
            <a:endParaRPr lang="en-US" sz="1600" dirty="0">
              <a:latin typeface="Times New Roman" panose="02020603050405020304" pitchFamily="18" charset="0"/>
              <a:cs typeface="Times New Roman" panose="02020603050405020304" pitchFamily="18" charset="0"/>
            </a:endParaRPr>
          </a:p>
          <a:p>
            <a:pPr lvl="1">
              <a:buClrTx/>
              <a:buFont typeface="Wingdings" panose="05000000000000000000" pitchFamily="2" charset="2"/>
              <a:buChar char="v"/>
            </a:pPr>
            <a:r>
              <a:rPr lang="en-US" sz="1600" dirty="0">
                <a:latin typeface="Times New Roman" panose="02020603050405020304" pitchFamily="18" charset="0"/>
                <a:cs typeface="Times New Roman" panose="02020603050405020304" pitchFamily="18" charset="0"/>
              </a:rPr>
              <a:t>Town of Scipio</a:t>
            </a:r>
          </a:p>
          <a:p>
            <a:pPr lvl="1">
              <a:buClrTx/>
              <a:buFont typeface="Wingdings" panose="05000000000000000000" pitchFamily="2" charset="2"/>
              <a:buChar char="v"/>
            </a:pPr>
            <a:r>
              <a:rPr lang="en-US" sz="1600" dirty="0">
                <a:latin typeface="Times New Roman" panose="02020603050405020304" pitchFamily="18" charset="0"/>
                <a:cs typeface="Times New Roman" panose="02020603050405020304" pitchFamily="18" charset="0"/>
              </a:rPr>
              <a:t>Town of Springport</a:t>
            </a:r>
          </a:p>
          <a:p>
            <a:pPr lvl="1">
              <a:buClrTx/>
              <a:buFont typeface="Wingdings" panose="05000000000000000000" pitchFamily="2" charset="2"/>
              <a:buChar char="v"/>
            </a:pPr>
            <a:r>
              <a:rPr lang="en-US" sz="1600" dirty="0">
                <a:latin typeface="Times New Roman" panose="02020603050405020304" pitchFamily="18" charset="0"/>
                <a:cs typeface="Times New Roman" panose="02020603050405020304" pitchFamily="18" charset="0"/>
              </a:rPr>
              <a:t>Town of Truxton</a:t>
            </a:r>
          </a:p>
          <a:p>
            <a:pPr lvl="1">
              <a:buClrTx/>
              <a:buFont typeface="Wingdings" panose="05000000000000000000" pitchFamily="2" charset="2"/>
              <a:buChar char="v"/>
            </a:pPr>
            <a:r>
              <a:rPr lang="en-US" sz="1600" dirty="0">
                <a:latin typeface="Times New Roman" panose="02020603050405020304" pitchFamily="18" charset="0"/>
                <a:cs typeface="Times New Roman" panose="02020603050405020304" pitchFamily="18" charset="0"/>
              </a:rPr>
              <a:t>Town of Ulysses</a:t>
            </a:r>
          </a:p>
          <a:p>
            <a:pPr lvl="1">
              <a:buClrTx/>
              <a:buFont typeface="Wingdings" panose="05000000000000000000" pitchFamily="2" charset="2"/>
              <a:buChar char="v"/>
            </a:pPr>
            <a:r>
              <a:rPr lang="en-US" sz="1600" dirty="0">
                <a:latin typeface="Times New Roman" panose="02020603050405020304" pitchFamily="18" charset="0"/>
                <a:cs typeface="Times New Roman" panose="02020603050405020304" pitchFamily="18" charset="0"/>
              </a:rPr>
              <a:t>Town of Virgil</a:t>
            </a:r>
          </a:p>
          <a:p>
            <a:pPr lvl="1">
              <a:buClrTx/>
              <a:buFont typeface="Wingdings" panose="05000000000000000000" pitchFamily="2" charset="2"/>
              <a:buChar char="v"/>
            </a:pPr>
            <a:r>
              <a:rPr lang="en-US" sz="1600" dirty="0">
                <a:latin typeface="Times New Roman" panose="02020603050405020304" pitchFamily="18" charset="0"/>
                <a:cs typeface="Times New Roman" panose="02020603050405020304" pitchFamily="18" charset="0"/>
              </a:rPr>
              <a:t>Town of Willett</a:t>
            </a:r>
          </a:p>
          <a:p>
            <a:pPr lvl="1">
              <a:buClrTx/>
              <a:buFont typeface="Wingdings" panose="05000000000000000000" pitchFamily="2" charset="2"/>
              <a:buChar char="v"/>
            </a:pPr>
            <a:r>
              <a:rPr lang="en-US" sz="1600" dirty="0">
                <a:latin typeface="Times New Roman" panose="02020603050405020304" pitchFamily="18" charset="0"/>
                <a:cs typeface="Times New Roman" panose="02020603050405020304" pitchFamily="18" charset="0"/>
              </a:rPr>
              <a:t>Village of Cayuga Heights</a:t>
            </a:r>
          </a:p>
          <a:p>
            <a:pPr lvl="1">
              <a:buClrTx/>
              <a:buFont typeface="Wingdings" panose="05000000000000000000" pitchFamily="2" charset="2"/>
              <a:buChar char="v"/>
            </a:pPr>
            <a:r>
              <a:rPr lang="en-US" sz="1600" dirty="0">
                <a:latin typeface="Times New Roman" panose="02020603050405020304" pitchFamily="18" charset="0"/>
                <a:cs typeface="Times New Roman" panose="02020603050405020304" pitchFamily="18" charset="0"/>
              </a:rPr>
              <a:t>Village of Dryden</a:t>
            </a:r>
          </a:p>
          <a:p>
            <a:pPr lvl="1">
              <a:buClrTx/>
              <a:buFont typeface="Wingdings" panose="05000000000000000000" pitchFamily="2" charset="2"/>
              <a:buChar char="v"/>
            </a:pPr>
            <a:r>
              <a:rPr lang="en-US" sz="1600" dirty="0">
                <a:latin typeface="Times New Roman" panose="02020603050405020304" pitchFamily="18" charset="0"/>
                <a:cs typeface="Times New Roman" panose="02020603050405020304" pitchFamily="18" charset="0"/>
              </a:rPr>
              <a:t>Village of Groton</a:t>
            </a:r>
          </a:p>
          <a:p>
            <a:pPr lvl="1">
              <a:buClrTx/>
              <a:buFont typeface="Wingdings" panose="05000000000000000000" pitchFamily="2" charset="2"/>
              <a:buChar char="v"/>
            </a:pPr>
            <a:r>
              <a:rPr lang="en-US" sz="1600" dirty="0">
                <a:latin typeface="Times New Roman" panose="02020603050405020304" pitchFamily="18" charset="0"/>
                <a:cs typeface="Times New Roman" panose="02020603050405020304" pitchFamily="18" charset="0"/>
              </a:rPr>
              <a:t>Village of Homer</a:t>
            </a:r>
          </a:p>
          <a:p>
            <a:pPr lvl="1">
              <a:buClrTx/>
              <a:buFont typeface="Wingdings" panose="05000000000000000000" pitchFamily="2" charset="2"/>
              <a:buChar char="v"/>
            </a:pPr>
            <a:r>
              <a:rPr lang="en-US" sz="1600" dirty="0">
                <a:latin typeface="Times New Roman" panose="02020603050405020304" pitchFamily="18" charset="0"/>
                <a:cs typeface="Times New Roman" panose="02020603050405020304" pitchFamily="18" charset="0"/>
              </a:rPr>
              <a:t>Village of Trumansburg</a:t>
            </a:r>
          </a:p>
          <a:p>
            <a:pPr lvl="1">
              <a:buClrTx/>
              <a:buFont typeface="Wingdings" panose="05000000000000000000" pitchFamily="2" charset="2"/>
              <a:buChar char="v"/>
            </a:pPr>
            <a:r>
              <a:rPr lang="en-US" sz="1600" dirty="0">
                <a:latin typeface="Times New Roman" panose="02020603050405020304" pitchFamily="18" charset="0"/>
                <a:cs typeface="Times New Roman" panose="02020603050405020304" pitchFamily="18" charset="0"/>
              </a:rPr>
              <a:t>Village of Union Springs</a:t>
            </a:r>
          </a:p>
        </p:txBody>
      </p:sp>
      <p:sp>
        <p:nvSpPr>
          <p:cNvPr id="6" name="Slide Number Placeholder 5"/>
          <p:cNvSpPr>
            <a:spLocks noGrp="1"/>
          </p:cNvSpPr>
          <p:nvPr>
            <p:ph type="sldNum" sz="quarter" idx="12"/>
          </p:nvPr>
        </p:nvSpPr>
        <p:spPr/>
        <p:txBody>
          <a:bodyPr/>
          <a:lstStyle/>
          <a:p>
            <a:fld id="{5617EE8C-6551-49E1-9B55-AEE290F8A765}" type="slidenum">
              <a:rPr lang="en-US" altLang="en-US"/>
              <a:pPr/>
              <a:t>24</a:t>
            </a:fld>
            <a:endParaRPr lang="en-US" altLang="en-US" dirty="0"/>
          </a:p>
        </p:txBody>
      </p:sp>
      <p:sp>
        <p:nvSpPr>
          <p:cNvPr id="2" name="TextBox 1"/>
          <p:cNvSpPr txBox="1"/>
          <p:nvPr/>
        </p:nvSpPr>
        <p:spPr>
          <a:xfrm>
            <a:off x="1881979" y="1389523"/>
            <a:ext cx="5257800" cy="523220"/>
          </a:xfrm>
          <a:prstGeom prst="rect">
            <a:avLst/>
          </a:prstGeom>
          <a:solidFill>
            <a:srgbClr val="008000"/>
          </a:solidFill>
        </p:spPr>
        <p:txBody>
          <a:bodyPr wrap="square" rtlCol="0">
            <a:spAutoFit/>
          </a:bodyPr>
          <a:lstStyle/>
          <a:p>
            <a:pPr algn="ctr"/>
            <a:r>
              <a:rPr lang="en-US" sz="2800" b="1" dirty="0">
                <a:solidFill>
                  <a:schemeClr val="bg1"/>
                </a:solidFill>
                <a:latin typeface="Times New Roman" panose="02020603050405020304" pitchFamily="18" charset="0"/>
                <a:cs typeface="Times New Roman" panose="02020603050405020304" pitchFamily="18" charset="0"/>
              </a:rPr>
              <a:t>Our List of Municipal Partners</a:t>
            </a:r>
          </a:p>
        </p:txBody>
      </p:sp>
    </p:spTree>
    <p:extLst>
      <p:ext uri="{BB962C8B-B14F-4D97-AF65-F5344CB8AC3E}">
        <p14:creationId xmlns:p14="http://schemas.microsoft.com/office/powerpoint/2010/main" val="27511278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latin typeface="Times New Roman" panose="02020603050405020304" pitchFamily="18" charset="0"/>
                <a:cs typeface="Times New Roman" panose="02020603050405020304" pitchFamily="18" charset="0"/>
              </a:rPr>
              <a:t>GTCMHIC Performance &amp; Growth </a:t>
            </a:r>
            <a:r>
              <a:rPr lang="en-US" dirty="0" smtClean="0">
                <a:latin typeface="Times New Roman" panose="02020603050405020304" pitchFamily="18" charset="0"/>
                <a:cs typeface="Times New Roman" panose="02020603050405020304" pitchFamily="18" charset="0"/>
              </a:rPr>
              <a:t>History from 2011 - 2017</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2514600"/>
            <a:ext cx="8229600" cy="3276600"/>
          </a:xfrm>
        </p:spPr>
        <p:txBody>
          <a:bodyPr>
            <a:normAutofit lnSpcReduction="10000"/>
          </a:bodyPr>
          <a:lstStyle/>
          <a:p>
            <a:pPr>
              <a:lnSpc>
                <a:spcPct val="150000"/>
              </a:lnSpc>
            </a:pPr>
            <a:r>
              <a:rPr lang="en-US" sz="3200" dirty="0" smtClean="0">
                <a:latin typeface="Times New Roman" panose="02020603050405020304" pitchFamily="18" charset="0"/>
                <a:cs typeface="Times New Roman" panose="02020603050405020304" pitchFamily="18" charset="0"/>
              </a:rPr>
              <a:t>Number of Partners: 13 – 31</a:t>
            </a:r>
          </a:p>
          <a:p>
            <a:pPr>
              <a:lnSpc>
                <a:spcPct val="150000"/>
              </a:lnSpc>
            </a:pPr>
            <a:r>
              <a:rPr lang="en-US" sz="3200" dirty="0" smtClean="0">
                <a:latin typeface="Times New Roman" panose="02020603050405020304" pitchFamily="18" charset="0"/>
                <a:cs typeface="Times New Roman" panose="02020603050405020304" pitchFamily="18" charset="0"/>
              </a:rPr>
              <a:t>Number of contracts: 2000- 2400</a:t>
            </a:r>
          </a:p>
          <a:p>
            <a:pPr>
              <a:lnSpc>
                <a:spcPct val="150000"/>
              </a:lnSpc>
            </a:pPr>
            <a:r>
              <a:rPr lang="en-US" sz="3200" dirty="0" smtClean="0">
                <a:latin typeface="Times New Roman" panose="02020603050405020304" pitchFamily="18" charset="0"/>
                <a:cs typeface="Times New Roman" panose="02020603050405020304" pitchFamily="18" charset="0"/>
              </a:rPr>
              <a:t>Net worth: $1.22 M - </a:t>
            </a:r>
            <a:r>
              <a:rPr lang="en-US" sz="3200"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25.2</a:t>
            </a:r>
            <a:r>
              <a:rPr lang="en-US" sz="3200" dirty="0" smtClean="0">
                <a:latin typeface="Times New Roman" panose="02020603050405020304" pitchFamily="18" charset="0"/>
                <a:cs typeface="Times New Roman" panose="02020603050405020304" pitchFamily="18" charset="0"/>
              </a:rPr>
              <a:t>M</a:t>
            </a:r>
            <a:endParaRPr lang="en-US" sz="3200" dirty="0" smtClean="0">
              <a:latin typeface="Times New Roman" panose="02020603050405020304" pitchFamily="18" charset="0"/>
              <a:cs typeface="Times New Roman" panose="02020603050405020304" pitchFamily="18" charset="0"/>
            </a:endParaRPr>
          </a:p>
          <a:p>
            <a:pPr>
              <a:lnSpc>
                <a:spcPct val="150000"/>
              </a:lnSpc>
            </a:pPr>
            <a:r>
              <a:rPr lang="en-US" sz="3200" dirty="0" smtClean="0">
                <a:latin typeface="Times New Roman" panose="02020603050405020304" pitchFamily="18" charset="0"/>
                <a:cs typeface="Times New Roman" panose="02020603050405020304" pitchFamily="18" charset="0"/>
              </a:rPr>
              <a:t>Annual Premiums: $25.8M - </a:t>
            </a:r>
            <a:r>
              <a:rPr lang="en-US" sz="3200"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40.8</a:t>
            </a:r>
            <a:r>
              <a:rPr lang="en-US" sz="3200" dirty="0" smtClean="0">
                <a:latin typeface="Times New Roman" panose="02020603050405020304" pitchFamily="18" charset="0"/>
                <a:cs typeface="Times New Roman" panose="02020603050405020304" pitchFamily="18" charset="0"/>
              </a:rPr>
              <a:t>M</a:t>
            </a:r>
            <a:endParaRPr lang="en-US" sz="3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B9977308-7A8A-4D98-A21F-84A90AD39D10}" type="slidenum">
              <a:rPr lang="en-US" altLang="en-US" smtClean="0"/>
              <a:pPr/>
              <a:t>25</a:t>
            </a:fld>
            <a:endParaRPr lang="en-US" altLang="en-US"/>
          </a:p>
        </p:txBody>
      </p:sp>
    </p:spTree>
    <p:extLst>
      <p:ext uri="{BB962C8B-B14F-4D97-AF65-F5344CB8AC3E}">
        <p14:creationId xmlns:p14="http://schemas.microsoft.com/office/powerpoint/2010/main" val="32056364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a:t>
            </a:r>
            <a:endParaRPr lang="en-US" dirty="0"/>
          </a:p>
        </p:txBody>
      </p:sp>
      <p:sp>
        <p:nvSpPr>
          <p:cNvPr id="3" name="Subtitle 2"/>
          <p:cNvSpPr>
            <a:spLocks noGrp="1"/>
          </p:cNvSpPr>
          <p:nvPr>
            <p:ph type="subTitle" idx="1"/>
          </p:nvPr>
        </p:nvSpPr>
        <p:spPr>
          <a:xfrm>
            <a:off x="1143000" y="228600"/>
            <a:ext cx="7162800" cy="6324600"/>
          </a:xfrm>
        </p:spPr>
        <p:txBody>
          <a:bodyPr/>
          <a:lstStyle/>
          <a:p>
            <a:r>
              <a:rPr lang="en-US" dirty="0" smtClean="0"/>
              <a:t>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7593450"/>
              </p:ext>
            </p:extLst>
          </p:nvPr>
        </p:nvGraphicFramePr>
        <p:xfrm>
          <a:off x="457200" y="1589088"/>
          <a:ext cx="8229600" cy="4278313"/>
        </p:xfrm>
        <a:graphic>
          <a:graphicData uri="http://schemas.openxmlformats.org/drawingml/2006/table">
            <a:tbl>
              <a:tblPr>
                <a:tableStyleId>{5C22544A-7EE6-4342-B048-85BDC9FD1C3A}</a:tableStyleId>
              </a:tblPr>
              <a:tblGrid>
                <a:gridCol w="891428"/>
                <a:gridCol w="515525"/>
                <a:gridCol w="894113"/>
                <a:gridCol w="977348"/>
                <a:gridCol w="977348"/>
                <a:gridCol w="977348"/>
                <a:gridCol w="998830"/>
                <a:gridCol w="998830"/>
                <a:gridCol w="998830"/>
              </a:tblGrid>
              <a:tr h="258689">
                <a:tc rowSpan="2">
                  <a:txBody>
                    <a:bodyPr/>
                    <a:lstStyle/>
                    <a:p>
                      <a:pPr algn="l" fontAlgn="ctr"/>
                      <a:endParaRPr lang="en-US" sz="1300" b="0" i="0" u="none" strike="noStrike">
                        <a:solidFill>
                          <a:srgbClr val="000000"/>
                        </a:solidFill>
                        <a:effectLst/>
                        <a:latin typeface="Arial"/>
                      </a:endParaRPr>
                    </a:p>
                  </a:txBody>
                  <a:tcPr marL="8561" marR="8561" marT="8561" marB="0" anchor="ctr"/>
                </a:tc>
                <a:tc rowSpan="2">
                  <a:txBody>
                    <a:bodyPr/>
                    <a:lstStyle/>
                    <a:p>
                      <a:pPr algn="l" fontAlgn="ctr"/>
                      <a:r>
                        <a:rPr lang="en-US" sz="1300" u="none" strike="noStrike">
                          <a:effectLst/>
                        </a:rPr>
                        <a:t> </a:t>
                      </a:r>
                      <a:endParaRPr lang="en-US" sz="1300" b="0" i="0" u="none" strike="noStrike">
                        <a:solidFill>
                          <a:srgbClr val="000000"/>
                        </a:solidFill>
                        <a:effectLst/>
                        <a:latin typeface="Arial"/>
                      </a:endParaRPr>
                    </a:p>
                  </a:txBody>
                  <a:tcPr marL="8561" marR="8561" marT="8561" marB="0" anchor="ctr"/>
                </a:tc>
                <a:tc>
                  <a:txBody>
                    <a:bodyPr/>
                    <a:lstStyle/>
                    <a:p>
                      <a:pPr algn="ctr" rtl="0" fontAlgn="b"/>
                      <a:r>
                        <a:rPr lang="en-US" sz="1300" u="none" strike="noStrike">
                          <a:effectLst/>
                        </a:rPr>
                        <a:t>2011</a:t>
                      </a:r>
                      <a:endParaRPr lang="en-US" sz="1300" b="1" i="1" u="none" strike="noStrike">
                        <a:solidFill>
                          <a:srgbClr val="000000"/>
                        </a:solidFill>
                        <a:effectLst/>
                        <a:latin typeface="Times New Roman"/>
                      </a:endParaRPr>
                    </a:p>
                  </a:txBody>
                  <a:tcPr marL="8561" marR="8561" marT="8561" marB="0" anchor="b"/>
                </a:tc>
                <a:tc>
                  <a:txBody>
                    <a:bodyPr/>
                    <a:lstStyle/>
                    <a:p>
                      <a:pPr algn="ctr" rtl="0" fontAlgn="b"/>
                      <a:r>
                        <a:rPr lang="en-US" sz="1300" u="none" strike="noStrike">
                          <a:effectLst/>
                        </a:rPr>
                        <a:t>2012</a:t>
                      </a:r>
                      <a:endParaRPr lang="en-US" sz="1300" b="1" i="1" u="none" strike="noStrike">
                        <a:solidFill>
                          <a:srgbClr val="000000"/>
                        </a:solidFill>
                        <a:effectLst/>
                        <a:latin typeface="Times New Roman"/>
                      </a:endParaRPr>
                    </a:p>
                  </a:txBody>
                  <a:tcPr marL="8561" marR="8561" marT="8561" marB="0" anchor="b"/>
                </a:tc>
                <a:tc>
                  <a:txBody>
                    <a:bodyPr/>
                    <a:lstStyle/>
                    <a:p>
                      <a:pPr algn="ctr" rtl="0" fontAlgn="b"/>
                      <a:r>
                        <a:rPr lang="en-US" sz="1300" u="none" strike="noStrike">
                          <a:effectLst/>
                        </a:rPr>
                        <a:t>2013</a:t>
                      </a:r>
                      <a:endParaRPr lang="en-US" sz="1300" b="1" i="1" u="none" strike="noStrike">
                        <a:solidFill>
                          <a:srgbClr val="000000"/>
                        </a:solidFill>
                        <a:effectLst/>
                        <a:latin typeface="Times New Roman"/>
                      </a:endParaRPr>
                    </a:p>
                  </a:txBody>
                  <a:tcPr marL="8561" marR="8561" marT="8561" marB="0" anchor="b"/>
                </a:tc>
                <a:tc>
                  <a:txBody>
                    <a:bodyPr/>
                    <a:lstStyle/>
                    <a:p>
                      <a:pPr algn="ctr" rtl="0" fontAlgn="b"/>
                      <a:r>
                        <a:rPr lang="en-US" sz="1300" u="none" strike="noStrike">
                          <a:effectLst/>
                        </a:rPr>
                        <a:t>2014</a:t>
                      </a:r>
                      <a:endParaRPr lang="en-US" sz="1300" b="1" i="1" u="none" strike="noStrike">
                        <a:solidFill>
                          <a:srgbClr val="000000"/>
                        </a:solidFill>
                        <a:effectLst/>
                        <a:latin typeface="Times New Roman"/>
                      </a:endParaRPr>
                    </a:p>
                  </a:txBody>
                  <a:tcPr marL="8561" marR="8561" marT="8561" marB="0" anchor="b"/>
                </a:tc>
                <a:tc>
                  <a:txBody>
                    <a:bodyPr/>
                    <a:lstStyle/>
                    <a:p>
                      <a:pPr algn="ctr" rtl="0" fontAlgn="b"/>
                      <a:r>
                        <a:rPr lang="en-US" sz="1300" u="none" strike="noStrike">
                          <a:effectLst/>
                        </a:rPr>
                        <a:t>2015</a:t>
                      </a:r>
                      <a:endParaRPr lang="en-US" sz="1300" b="1" i="1" u="none" strike="noStrike">
                        <a:solidFill>
                          <a:srgbClr val="000000"/>
                        </a:solidFill>
                        <a:effectLst/>
                        <a:latin typeface="Times New Roman"/>
                      </a:endParaRPr>
                    </a:p>
                  </a:txBody>
                  <a:tcPr marL="8561" marR="8561" marT="8561" marB="0" anchor="b"/>
                </a:tc>
                <a:tc>
                  <a:txBody>
                    <a:bodyPr/>
                    <a:lstStyle/>
                    <a:p>
                      <a:pPr algn="ctr" rtl="0" fontAlgn="b"/>
                      <a:r>
                        <a:rPr lang="en-US" sz="1300" u="none" strike="noStrike">
                          <a:effectLst/>
                        </a:rPr>
                        <a:t>2016</a:t>
                      </a:r>
                      <a:endParaRPr lang="en-US" sz="1300" b="1" i="1" u="none" strike="noStrike">
                        <a:solidFill>
                          <a:srgbClr val="000000"/>
                        </a:solidFill>
                        <a:effectLst/>
                        <a:latin typeface="Times New Roman"/>
                      </a:endParaRPr>
                    </a:p>
                  </a:txBody>
                  <a:tcPr marL="8561" marR="8561" marT="8561" marB="0" anchor="b"/>
                </a:tc>
                <a:tc>
                  <a:txBody>
                    <a:bodyPr/>
                    <a:lstStyle/>
                    <a:p>
                      <a:pPr algn="ctr" rtl="0" fontAlgn="b"/>
                      <a:r>
                        <a:rPr lang="en-US" sz="1300" u="none" strike="noStrike">
                          <a:effectLst/>
                        </a:rPr>
                        <a:t>2017</a:t>
                      </a:r>
                      <a:endParaRPr lang="en-US" sz="1300" b="1" i="1" u="none" strike="noStrike">
                        <a:solidFill>
                          <a:srgbClr val="000000"/>
                        </a:solidFill>
                        <a:effectLst/>
                        <a:latin typeface="Times New Roman"/>
                      </a:endParaRPr>
                    </a:p>
                  </a:txBody>
                  <a:tcPr marL="8561" marR="8561" marT="8561" marB="0" anchor="b"/>
                </a:tc>
              </a:tr>
              <a:tr h="268638">
                <a:tc vMerge="1">
                  <a:txBody>
                    <a:bodyPr/>
                    <a:lstStyle/>
                    <a:p>
                      <a:endParaRPr lang="en-US"/>
                    </a:p>
                  </a:txBody>
                  <a:tcPr/>
                </a:tc>
                <a:tc vMerge="1">
                  <a:txBody>
                    <a:bodyPr/>
                    <a:lstStyle/>
                    <a:p>
                      <a:endParaRPr lang="en-US"/>
                    </a:p>
                  </a:txBody>
                  <a:tcPr/>
                </a:tc>
                <a:tc>
                  <a:txBody>
                    <a:bodyPr/>
                    <a:lstStyle/>
                    <a:p>
                      <a:pPr algn="ctr" rtl="0" fontAlgn="b"/>
                      <a:r>
                        <a:rPr lang="en-US" sz="1300" u="none" strike="noStrike">
                          <a:effectLst/>
                        </a:rPr>
                        <a:t>Fiscal Year</a:t>
                      </a:r>
                      <a:endParaRPr lang="en-US" sz="1300" b="1" i="1" u="none" strike="noStrike">
                        <a:solidFill>
                          <a:srgbClr val="000000"/>
                        </a:solidFill>
                        <a:effectLst/>
                        <a:latin typeface="Times New Roman"/>
                      </a:endParaRPr>
                    </a:p>
                  </a:txBody>
                  <a:tcPr marL="8561" marR="8561" marT="8561" marB="0" anchor="b"/>
                </a:tc>
                <a:tc>
                  <a:txBody>
                    <a:bodyPr/>
                    <a:lstStyle/>
                    <a:p>
                      <a:pPr algn="ctr" rtl="0" fontAlgn="b"/>
                      <a:r>
                        <a:rPr lang="en-US" sz="1300" u="none" strike="noStrike">
                          <a:effectLst/>
                        </a:rPr>
                        <a:t>Fiscal Year</a:t>
                      </a:r>
                      <a:endParaRPr lang="en-US" sz="1300" b="1" i="1" u="none" strike="noStrike">
                        <a:solidFill>
                          <a:srgbClr val="000000"/>
                        </a:solidFill>
                        <a:effectLst/>
                        <a:latin typeface="Times New Roman"/>
                      </a:endParaRPr>
                    </a:p>
                  </a:txBody>
                  <a:tcPr marL="8561" marR="8561" marT="8561" marB="0" anchor="b"/>
                </a:tc>
                <a:tc>
                  <a:txBody>
                    <a:bodyPr/>
                    <a:lstStyle/>
                    <a:p>
                      <a:pPr algn="ctr" rtl="0" fontAlgn="b"/>
                      <a:r>
                        <a:rPr lang="en-US" sz="1300" u="none" strike="noStrike">
                          <a:effectLst/>
                        </a:rPr>
                        <a:t>Fiscal Year</a:t>
                      </a:r>
                      <a:endParaRPr lang="en-US" sz="1300" b="1" i="1" u="none" strike="noStrike">
                        <a:solidFill>
                          <a:srgbClr val="000000"/>
                        </a:solidFill>
                        <a:effectLst/>
                        <a:latin typeface="Times New Roman"/>
                      </a:endParaRPr>
                    </a:p>
                  </a:txBody>
                  <a:tcPr marL="8561" marR="8561" marT="8561" marB="0" anchor="b"/>
                </a:tc>
                <a:tc>
                  <a:txBody>
                    <a:bodyPr/>
                    <a:lstStyle/>
                    <a:p>
                      <a:pPr algn="ctr" rtl="0" fontAlgn="b"/>
                      <a:r>
                        <a:rPr lang="en-US" sz="1300" u="none" strike="noStrike">
                          <a:effectLst/>
                        </a:rPr>
                        <a:t>Fiscal Year</a:t>
                      </a:r>
                      <a:endParaRPr lang="en-US" sz="1300" b="1" i="1" u="none" strike="noStrike">
                        <a:solidFill>
                          <a:srgbClr val="000000"/>
                        </a:solidFill>
                        <a:effectLst/>
                        <a:latin typeface="Times New Roman"/>
                      </a:endParaRPr>
                    </a:p>
                  </a:txBody>
                  <a:tcPr marL="8561" marR="8561" marT="8561" marB="0" anchor="b"/>
                </a:tc>
                <a:tc>
                  <a:txBody>
                    <a:bodyPr/>
                    <a:lstStyle/>
                    <a:p>
                      <a:pPr algn="ctr" rtl="0" fontAlgn="b"/>
                      <a:r>
                        <a:rPr lang="en-US" sz="1300" u="none" strike="noStrike">
                          <a:effectLst/>
                        </a:rPr>
                        <a:t>Fiscal Year</a:t>
                      </a:r>
                      <a:endParaRPr lang="en-US" sz="1300" b="1" i="1" u="none" strike="noStrike">
                        <a:solidFill>
                          <a:srgbClr val="000000"/>
                        </a:solidFill>
                        <a:effectLst/>
                        <a:latin typeface="Times New Roman"/>
                      </a:endParaRPr>
                    </a:p>
                  </a:txBody>
                  <a:tcPr marL="8561" marR="8561" marT="8561" marB="0" anchor="b"/>
                </a:tc>
                <a:tc>
                  <a:txBody>
                    <a:bodyPr/>
                    <a:lstStyle/>
                    <a:p>
                      <a:pPr algn="ctr" rtl="0" fontAlgn="b"/>
                      <a:r>
                        <a:rPr lang="en-US" sz="1300" u="none" strike="noStrike">
                          <a:effectLst/>
                        </a:rPr>
                        <a:t>Fiscal Year</a:t>
                      </a:r>
                      <a:endParaRPr lang="en-US" sz="1300" b="1" i="1" u="none" strike="noStrike">
                        <a:solidFill>
                          <a:srgbClr val="000000"/>
                        </a:solidFill>
                        <a:effectLst/>
                        <a:latin typeface="Times New Roman"/>
                      </a:endParaRPr>
                    </a:p>
                  </a:txBody>
                  <a:tcPr marL="8561" marR="8561" marT="8561" marB="0" anchor="b"/>
                </a:tc>
                <a:tc>
                  <a:txBody>
                    <a:bodyPr/>
                    <a:lstStyle/>
                    <a:p>
                      <a:pPr algn="ctr" rtl="0" fontAlgn="b"/>
                      <a:r>
                        <a:rPr lang="en-US" sz="1300" u="none" strike="noStrike">
                          <a:effectLst/>
                        </a:rPr>
                        <a:t>Fiscal Year</a:t>
                      </a:r>
                      <a:endParaRPr lang="en-US" sz="1300" b="1" i="1" u="none" strike="noStrike">
                        <a:solidFill>
                          <a:srgbClr val="000000"/>
                        </a:solidFill>
                        <a:effectLst/>
                        <a:latin typeface="Times New Roman"/>
                      </a:endParaRPr>
                    </a:p>
                  </a:txBody>
                  <a:tcPr marL="8561" marR="8561" marT="8561" marB="0" anchor="b"/>
                </a:tc>
              </a:tr>
              <a:tr h="258689">
                <a:tc gridSpan="2">
                  <a:txBody>
                    <a:bodyPr/>
                    <a:lstStyle/>
                    <a:p>
                      <a:pPr algn="l" rtl="0" fontAlgn="b"/>
                      <a:r>
                        <a:rPr lang="en-US" sz="1300" u="none" strike="noStrike">
                          <a:effectLst/>
                        </a:rPr>
                        <a:t>Income</a:t>
                      </a:r>
                      <a:endParaRPr lang="en-US" sz="1300" b="1" i="0" u="none" strike="noStrike">
                        <a:solidFill>
                          <a:srgbClr val="000000"/>
                        </a:solidFill>
                        <a:effectLst/>
                        <a:latin typeface="Times New Roman"/>
                      </a:endParaRPr>
                    </a:p>
                  </a:txBody>
                  <a:tcPr marL="8561" marR="8561" marT="8561" marB="0" anchor="b"/>
                </a:tc>
                <a:tc hMerge="1">
                  <a:txBody>
                    <a:bodyPr/>
                    <a:lstStyle/>
                    <a:p>
                      <a:endParaRPr lang="en-US"/>
                    </a:p>
                  </a:txBody>
                  <a:tcPr/>
                </a:tc>
                <a:tc>
                  <a:txBody>
                    <a:bodyPr/>
                    <a:lstStyle/>
                    <a:p>
                      <a:pPr algn="l" rtl="0" fontAlgn="b"/>
                      <a:r>
                        <a:rPr lang="en-US" sz="1300" u="none" strike="noStrike">
                          <a:effectLst/>
                        </a:rPr>
                        <a:t> </a:t>
                      </a:r>
                      <a:endParaRPr lang="en-US" sz="1300" b="1" i="0" u="none" strike="noStrike">
                        <a:solidFill>
                          <a:srgbClr val="000000"/>
                        </a:solidFill>
                        <a:effectLst/>
                        <a:latin typeface="Times New Roman"/>
                      </a:endParaRPr>
                    </a:p>
                  </a:txBody>
                  <a:tcPr marL="8561" marR="8561" marT="8561" marB="0" anchor="b"/>
                </a:tc>
                <a:tc>
                  <a:txBody>
                    <a:bodyPr/>
                    <a:lstStyle/>
                    <a:p>
                      <a:pPr algn="l" rtl="0" fontAlgn="b"/>
                      <a:r>
                        <a:rPr lang="en-US" sz="1300" u="none" strike="noStrike">
                          <a:effectLst/>
                        </a:rPr>
                        <a:t> </a:t>
                      </a:r>
                      <a:endParaRPr lang="en-US" sz="1300" b="1" i="0" u="none" strike="noStrike">
                        <a:solidFill>
                          <a:srgbClr val="000000"/>
                        </a:solidFill>
                        <a:effectLst/>
                        <a:latin typeface="Times New Roman"/>
                      </a:endParaRPr>
                    </a:p>
                  </a:txBody>
                  <a:tcPr marL="8561" marR="8561" marT="8561" marB="0" anchor="b"/>
                </a:tc>
                <a:tc>
                  <a:txBody>
                    <a:bodyPr/>
                    <a:lstStyle/>
                    <a:p>
                      <a:pPr algn="l" rtl="0" fontAlgn="b"/>
                      <a:r>
                        <a:rPr lang="en-US" sz="1300" u="none" strike="noStrike">
                          <a:effectLst/>
                        </a:rPr>
                        <a:t> </a:t>
                      </a:r>
                      <a:endParaRPr lang="en-US" sz="1300" b="1" i="0" u="none" strike="noStrike">
                        <a:solidFill>
                          <a:srgbClr val="000000"/>
                        </a:solidFill>
                        <a:effectLst/>
                        <a:latin typeface="Times New Roman"/>
                      </a:endParaRPr>
                    </a:p>
                  </a:txBody>
                  <a:tcPr marL="8561" marR="8561" marT="8561" marB="0" anchor="b"/>
                </a:tc>
                <a:tc>
                  <a:txBody>
                    <a:bodyPr/>
                    <a:lstStyle/>
                    <a:p>
                      <a:pPr algn="l" rtl="0" fontAlgn="b"/>
                      <a:r>
                        <a:rPr lang="en-US" sz="1300" u="none" strike="noStrike">
                          <a:effectLst/>
                        </a:rPr>
                        <a:t> </a:t>
                      </a:r>
                      <a:endParaRPr lang="en-US" sz="1300" b="1" i="0" u="none" strike="noStrike">
                        <a:solidFill>
                          <a:srgbClr val="000000"/>
                        </a:solidFill>
                        <a:effectLst/>
                        <a:latin typeface="Times New Roman"/>
                      </a:endParaRPr>
                    </a:p>
                  </a:txBody>
                  <a:tcPr marL="8561" marR="8561" marT="8561" marB="0" anchor="b"/>
                </a:tc>
                <a:tc>
                  <a:txBody>
                    <a:bodyPr/>
                    <a:lstStyle/>
                    <a:p>
                      <a:pPr algn="l" rtl="0" fontAlgn="b"/>
                      <a:r>
                        <a:rPr lang="en-US" sz="1300" u="none" strike="noStrike">
                          <a:effectLst/>
                        </a:rPr>
                        <a:t> </a:t>
                      </a:r>
                      <a:endParaRPr lang="en-US" sz="1300" b="1" i="0" u="none" strike="noStrike">
                        <a:solidFill>
                          <a:srgbClr val="000000"/>
                        </a:solidFill>
                        <a:effectLst/>
                        <a:latin typeface="Times New Roman"/>
                      </a:endParaRPr>
                    </a:p>
                  </a:txBody>
                  <a:tcPr marL="8561" marR="8561" marT="8561" marB="0" anchor="b"/>
                </a:tc>
                <a:tc>
                  <a:txBody>
                    <a:bodyPr/>
                    <a:lstStyle/>
                    <a:p>
                      <a:pPr algn="l" rtl="0" fontAlgn="b"/>
                      <a:r>
                        <a:rPr lang="en-US" sz="1300" u="none" strike="noStrike">
                          <a:effectLst/>
                        </a:rPr>
                        <a:t> </a:t>
                      </a:r>
                      <a:endParaRPr lang="en-US" sz="1300" b="1" i="0" u="none" strike="noStrike">
                        <a:solidFill>
                          <a:srgbClr val="000000"/>
                        </a:solidFill>
                        <a:effectLst/>
                        <a:latin typeface="Times New Roman"/>
                      </a:endParaRPr>
                    </a:p>
                  </a:txBody>
                  <a:tcPr marL="8561" marR="8561" marT="8561" marB="0" anchor="b"/>
                </a:tc>
                <a:tc>
                  <a:txBody>
                    <a:bodyPr/>
                    <a:lstStyle/>
                    <a:p>
                      <a:pPr algn="l" rtl="0" fontAlgn="b"/>
                      <a:r>
                        <a:rPr lang="en-US" sz="1300" u="none" strike="noStrike">
                          <a:effectLst/>
                        </a:rPr>
                        <a:t> </a:t>
                      </a:r>
                      <a:endParaRPr lang="en-US" sz="1300" b="1" i="0" u="none" strike="noStrike">
                        <a:solidFill>
                          <a:srgbClr val="000000"/>
                        </a:solidFill>
                        <a:effectLst/>
                        <a:latin typeface="Times New Roman"/>
                      </a:endParaRPr>
                    </a:p>
                  </a:txBody>
                  <a:tcPr marL="8561" marR="8561" marT="8561" marB="0" anchor="b"/>
                </a:tc>
              </a:tr>
              <a:tr h="268638">
                <a:tc gridSpan="2">
                  <a:txBody>
                    <a:bodyPr/>
                    <a:lstStyle/>
                    <a:p>
                      <a:pPr algn="l" rtl="0" fontAlgn="b"/>
                      <a:r>
                        <a:rPr lang="en-US" sz="1300" u="none" strike="noStrike">
                          <a:effectLst/>
                        </a:rPr>
                        <a:t>Premiums</a:t>
                      </a:r>
                      <a:endParaRPr lang="en-US" sz="1300" b="0" i="0" u="none" strike="noStrike">
                        <a:solidFill>
                          <a:srgbClr val="000000"/>
                        </a:solidFill>
                        <a:effectLst/>
                        <a:latin typeface="Times New Roman"/>
                      </a:endParaRPr>
                    </a:p>
                  </a:txBody>
                  <a:tcPr marL="8561" marR="8561" marT="8561" marB="0" anchor="b"/>
                </a:tc>
                <a:tc hMerge="1">
                  <a:txBody>
                    <a:bodyPr/>
                    <a:lstStyle/>
                    <a:p>
                      <a:endParaRPr lang="en-US"/>
                    </a:p>
                  </a:txBody>
                  <a:tcPr/>
                </a:tc>
                <a:tc>
                  <a:txBody>
                    <a:bodyPr/>
                    <a:lstStyle/>
                    <a:p>
                      <a:pPr algn="r" rtl="0" fontAlgn="b"/>
                      <a:r>
                        <a:rPr lang="en-US" sz="1300" u="none" strike="noStrike">
                          <a:effectLst/>
                        </a:rPr>
                        <a:t>$25,794,917 </a:t>
                      </a:r>
                      <a:endParaRPr lang="en-US" sz="1300" b="0" i="0" u="none" strike="noStrike">
                        <a:solidFill>
                          <a:srgbClr val="000000"/>
                        </a:solidFill>
                        <a:effectLst/>
                        <a:latin typeface="Times New Roman"/>
                      </a:endParaRPr>
                    </a:p>
                  </a:txBody>
                  <a:tcPr marL="8561" marR="8561" marT="8561" marB="0" anchor="b"/>
                </a:tc>
                <a:tc>
                  <a:txBody>
                    <a:bodyPr/>
                    <a:lstStyle/>
                    <a:p>
                      <a:pPr algn="r" rtl="0" fontAlgn="b"/>
                      <a:r>
                        <a:rPr lang="en-US" sz="1300" u="none" strike="noStrike">
                          <a:effectLst/>
                        </a:rPr>
                        <a:t>$28,575,531 </a:t>
                      </a:r>
                      <a:endParaRPr lang="en-US" sz="1300" b="0" i="0" u="none" strike="noStrike">
                        <a:solidFill>
                          <a:srgbClr val="000000"/>
                        </a:solidFill>
                        <a:effectLst/>
                        <a:latin typeface="Times New Roman"/>
                      </a:endParaRPr>
                    </a:p>
                  </a:txBody>
                  <a:tcPr marL="8561" marR="8561" marT="8561" marB="0" anchor="b"/>
                </a:tc>
                <a:tc>
                  <a:txBody>
                    <a:bodyPr/>
                    <a:lstStyle/>
                    <a:p>
                      <a:pPr algn="r" rtl="0" fontAlgn="b"/>
                      <a:r>
                        <a:rPr lang="en-US" sz="1300" u="none" strike="noStrike">
                          <a:effectLst/>
                        </a:rPr>
                        <a:t>$34,507,670 </a:t>
                      </a:r>
                      <a:endParaRPr lang="en-US" sz="1300" b="0" i="0" u="none" strike="noStrike">
                        <a:solidFill>
                          <a:srgbClr val="000000"/>
                        </a:solidFill>
                        <a:effectLst/>
                        <a:latin typeface="Times New Roman"/>
                      </a:endParaRPr>
                    </a:p>
                  </a:txBody>
                  <a:tcPr marL="8561" marR="8561" marT="8561" marB="0" anchor="b"/>
                </a:tc>
                <a:tc>
                  <a:txBody>
                    <a:bodyPr/>
                    <a:lstStyle/>
                    <a:p>
                      <a:pPr algn="r" rtl="0" fontAlgn="b"/>
                      <a:r>
                        <a:rPr lang="en-US" sz="1300" u="none" strike="noStrike">
                          <a:effectLst/>
                        </a:rPr>
                        <a:t>$36,063,291 </a:t>
                      </a:r>
                      <a:endParaRPr lang="en-US" sz="1300" b="0" i="0" u="none" strike="noStrike">
                        <a:solidFill>
                          <a:srgbClr val="000000"/>
                        </a:solidFill>
                        <a:effectLst/>
                        <a:latin typeface="Times New Roman"/>
                      </a:endParaRPr>
                    </a:p>
                  </a:txBody>
                  <a:tcPr marL="8561" marR="8561" marT="8561" marB="0" anchor="b"/>
                </a:tc>
                <a:tc>
                  <a:txBody>
                    <a:bodyPr/>
                    <a:lstStyle/>
                    <a:p>
                      <a:pPr algn="r" rtl="0" fontAlgn="b"/>
                      <a:r>
                        <a:rPr lang="en-US" sz="1300" u="none" strike="noStrike">
                          <a:effectLst/>
                        </a:rPr>
                        <a:t>$37,587,353 </a:t>
                      </a:r>
                      <a:endParaRPr lang="en-US" sz="1300" b="0" i="0" u="none" strike="noStrike">
                        <a:solidFill>
                          <a:srgbClr val="000000"/>
                        </a:solidFill>
                        <a:effectLst/>
                        <a:latin typeface="Times New Roman"/>
                      </a:endParaRPr>
                    </a:p>
                  </a:txBody>
                  <a:tcPr marL="8561" marR="8561" marT="8561" marB="0" anchor="b"/>
                </a:tc>
                <a:tc>
                  <a:txBody>
                    <a:bodyPr/>
                    <a:lstStyle/>
                    <a:p>
                      <a:pPr algn="r" rtl="0" fontAlgn="b"/>
                      <a:r>
                        <a:rPr lang="en-US" sz="1300" u="none" strike="noStrike">
                          <a:effectLst/>
                        </a:rPr>
                        <a:t>$38,519,955 </a:t>
                      </a:r>
                      <a:endParaRPr lang="en-US" sz="1300" b="0" i="0" u="none" strike="noStrike">
                        <a:solidFill>
                          <a:srgbClr val="000000"/>
                        </a:solidFill>
                        <a:effectLst/>
                        <a:latin typeface="Times New Roman"/>
                      </a:endParaRPr>
                    </a:p>
                  </a:txBody>
                  <a:tcPr marL="8561" marR="8561" marT="8561" marB="0" anchor="b"/>
                </a:tc>
                <a:tc>
                  <a:txBody>
                    <a:bodyPr/>
                    <a:lstStyle/>
                    <a:p>
                      <a:pPr algn="r" rtl="0" fontAlgn="b"/>
                      <a:r>
                        <a:rPr lang="en-US" sz="1300" u="none" strike="noStrike">
                          <a:effectLst/>
                        </a:rPr>
                        <a:t>$40,775,535 </a:t>
                      </a:r>
                      <a:endParaRPr lang="en-US" sz="1300" b="0" i="0" u="none" strike="noStrike">
                        <a:solidFill>
                          <a:srgbClr val="000000"/>
                        </a:solidFill>
                        <a:effectLst/>
                        <a:latin typeface="Times New Roman"/>
                      </a:endParaRPr>
                    </a:p>
                  </a:txBody>
                  <a:tcPr marL="8561" marR="8561" marT="8561" marB="0" anchor="b"/>
                </a:tc>
              </a:tr>
              <a:tr h="268638">
                <a:tc gridSpan="2">
                  <a:txBody>
                    <a:bodyPr/>
                    <a:lstStyle/>
                    <a:p>
                      <a:pPr algn="l" rtl="0" fontAlgn="b"/>
                      <a:r>
                        <a:rPr lang="en-US" sz="1300" u="none" strike="noStrike">
                          <a:effectLst/>
                        </a:rPr>
                        <a:t>Total Income</a:t>
                      </a:r>
                      <a:endParaRPr lang="en-US" sz="1300" b="1" i="1" u="none" strike="noStrike">
                        <a:solidFill>
                          <a:srgbClr val="000000"/>
                        </a:solidFill>
                        <a:effectLst/>
                        <a:latin typeface="Times New Roman"/>
                      </a:endParaRPr>
                    </a:p>
                  </a:txBody>
                  <a:tcPr marL="8561" marR="8561" marT="8561" marB="0" anchor="b"/>
                </a:tc>
                <a:tc hMerge="1">
                  <a:txBody>
                    <a:bodyPr/>
                    <a:lstStyle/>
                    <a:p>
                      <a:endParaRPr lang="en-US"/>
                    </a:p>
                  </a:txBody>
                  <a:tcPr/>
                </a:tc>
                <a:tc>
                  <a:txBody>
                    <a:bodyPr/>
                    <a:lstStyle/>
                    <a:p>
                      <a:pPr algn="r" rtl="0" fontAlgn="b"/>
                      <a:r>
                        <a:rPr lang="en-US" sz="1300" u="none" strike="noStrike">
                          <a:effectLst/>
                        </a:rPr>
                        <a:t>$25,968,215 </a:t>
                      </a:r>
                      <a:endParaRPr lang="en-US" sz="1300" b="0" i="0" u="none" strike="noStrike">
                        <a:solidFill>
                          <a:srgbClr val="000000"/>
                        </a:solidFill>
                        <a:effectLst/>
                        <a:latin typeface="Times New Roman"/>
                      </a:endParaRPr>
                    </a:p>
                  </a:txBody>
                  <a:tcPr marL="8561" marR="8561" marT="8561" marB="0" anchor="b"/>
                </a:tc>
                <a:tc>
                  <a:txBody>
                    <a:bodyPr/>
                    <a:lstStyle/>
                    <a:p>
                      <a:pPr algn="r" rtl="0" fontAlgn="b"/>
                      <a:r>
                        <a:rPr lang="en-US" sz="1300" u="none" strike="noStrike">
                          <a:effectLst/>
                        </a:rPr>
                        <a:t>$28,688,765 </a:t>
                      </a:r>
                      <a:endParaRPr lang="en-US" sz="1300" b="0" i="0" u="none" strike="noStrike">
                        <a:solidFill>
                          <a:srgbClr val="000000"/>
                        </a:solidFill>
                        <a:effectLst/>
                        <a:latin typeface="Times New Roman"/>
                      </a:endParaRPr>
                    </a:p>
                  </a:txBody>
                  <a:tcPr marL="8561" marR="8561" marT="8561" marB="0" anchor="b"/>
                </a:tc>
                <a:tc>
                  <a:txBody>
                    <a:bodyPr/>
                    <a:lstStyle/>
                    <a:p>
                      <a:pPr algn="r" rtl="0" fontAlgn="b"/>
                      <a:r>
                        <a:rPr lang="en-US" sz="1300" u="none" strike="noStrike">
                          <a:effectLst/>
                        </a:rPr>
                        <a:t>$34,664,104 </a:t>
                      </a:r>
                      <a:endParaRPr lang="en-US" sz="1300" b="0" i="0" u="none" strike="noStrike">
                        <a:solidFill>
                          <a:srgbClr val="000000"/>
                        </a:solidFill>
                        <a:effectLst/>
                        <a:latin typeface="Times New Roman"/>
                      </a:endParaRPr>
                    </a:p>
                  </a:txBody>
                  <a:tcPr marL="8561" marR="8561" marT="8561" marB="0" anchor="b"/>
                </a:tc>
                <a:tc>
                  <a:txBody>
                    <a:bodyPr/>
                    <a:lstStyle/>
                    <a:p>
                      <a:pPr algn="r" rtl="0" fontAlgn="b"/>
                      <a:r>
                        <a:rPr lang="en-US" sz="1300" u="none" strike="noStrike">
                          <a:effectLst/>
                        </a:rPr>
                        <a:t>$36,210,591 </a:t>
                      </a:r>
                      <a:endParaRPr lang="en-US" sz="1300" b="0" i="0" u="none" strike="noStrike">
                        <a:solidFill>
                          <a:srgbClr val="000000"/>
                        </a:solidFill>
                        <a:effectLst/>
                        <a:latin typeface="Times New Roman"/>
                      </a:endParaRPr>
                    </a:p>
                  </a:txBody>
                  <a:tcPr marL="8561" marR="8561" marT="8561" marB="0" anchor="b"/>
                </a:tc>
                <a:tc>
                  <a:txBody>
                    <a:bodyPr/>
                    <a:lstStyle/>
                    <a:p>
                      <a:pPr algn="r" rtl="0" fontAlgn="b"/>
                      <a:r>
                        <a:rPr lang="en-US" sz="1300" u="none" strike="noStrike">
                          <a:effectLst/>
                        </a:rPr>
                        <a:t>$37,729,402 </a:t>
                      </a:r>
                      <a:endParaRPr lang="en-US" sz="1300" b="0" i="0" u="none" strike="noStrike">
                        <a:solidFill>
                          <a:srgbClr val="000000"/>
                        </a:solidFill>
                        <a:effectLst/>
                        <a:latin typeface="Times New Roman"/>
                      </a:endParaRPr>
                    </a:p>
                  </a:txBody>
                  <a:tcPr marL="8561" marR="8561" marT="8561" marB="0" anchor="b"/>
                </a:tc>
                <a:tc>
                  <a:txBody>
                    <a:bodyPr/>
                    <a:lstStyle/>
                    <a:p>
                      <a:pPr algn="r" rtl="0" fontAlgn="b"/>
                      <a:r>
                        <a:rPr lang="en-US" sz="1300" u="none" strike="noStrike">
                          <a:effectLst/>
                        </a:rPr>
                        <a:t>$39,625,562 </a:t>
                      </a:r>
                      <a:endParaRPr lang="en-US" sz="1300" b="0" i="0" u="none" strike="noStrike">
                        <a:solidFill>
                          <a:srgbClr val="000000"/>
                        </a:solidFill>
                        <a:effectLst/>
                        <a:latin typeface="Times New Roman"/>
                      </a:endParaRPr>
                    </a:p>
                  </a:txBody>
                  <a:tcPr marL="8561" marR="8561" marT="8561" marB="0" anchor="b"/>
                </a:tc>
                <a:tc>
                  <a:txBody>
                    <a:bodyPr/>
                    <a:lstStyle/>
                    <a:p>
                      <a:pPr algn="r" rtl="0" fontAlgn="b"/>
                      <a:r>
                        <a:rPr lang="en-US" sz="1300" u="none" strike="noStrike">
                          <a:effectLst/>
                        </a:rPr>
                        <a:t>$42,160,389 </a:t>
                      </a:r>
                      <a:endParaRPr lang="en-US" sz="1300" b="0" i="0" u="none" strike="noStrike">
                        <a:solidFill>
                          <a:srgbClr val="000000"/>
                        </a:solidFill>
                        <a:effectLst/>
                        <a:latin typeface="Times New Roman"/>
                      </a:endParaRPr>
                    </a:p>
                  </a:txBody>
                  <a:tcPr marL="8561" marR="8561" marT="8561" marB="0" anchor="b"/>
                </a:tc>
              </a:tr>
              <a:tr h="268638">
                <a:tc gridSpan="2">
                  <a:txBody>
                    <a:bodyPr/>
                    <a:lstStyle/>
                    <a:p>
                      <a:pPr algn="l" rtl="0" fontAlgn="b"/>
                      <a:r>
                        <a:rPr lang="en-US" sz="1300" u="none" strike="noStrike">
                          <a:effectLst/>
                        </a:rPr>
                        <a:t>Expenses</a:t>
                      </a:r>
                      <a:endParaRPr lang="en-US" sz="1300" b="1" i="1" u="none" strike="noStrike">
                        <a:solidFill>
                          <a:srgbClr val="000000"/>
                        </a:solidFill>
                        <a:effectLst/>
                        <a:latin typeface="Times New Roman"/>
                      </a:endParaRPr>
                    </a:p>
                  </a:txBody>
                  <a:tcPr marL="8561" marR="8561" marT="8561" marB="0" anchor="b"/>
                </a:tc>
                <a:tc hMerge="1">
                  <a:txBody>
                    <a:bodyPr/>
                    <a:lstStyle/>
                    <a:p>
                      <a:endParaRPr lang="en-US"/>
                    </a:p>
                  </a:txBody>
                  <a:tcPr/>
                </a:tc>
                <a:tc>
                  <a:txBody>
                    <a:bodyPr/>
                    <a:lstStyle/>
                    <a:p>
                      <a:pPr algn="l" rtl="0" fontAlgn="b"/>
                      <a:r>
                        <a:rPr lang="en-US" sz="1300" u="none" strike="noStrike">
                          <a:effectLst/>
                        </a:rPr>
                        <a:t> </a:t>
                      </a:r>
                      <a:endParaRPr lang="en-US" sz="1300" b="1" i="1" u="none" strike="noStrike">
                        <a:solidFill>
                          <a:srgbClr val="000000"/>
                        </a:solidFill>
                        <a:effectLst/>
                        <a:latin typeface="Times New Roman"/>
                      </a:endParaRPr>
                    </a:p>
                  </a:txBody>
                  <a:tcPr marL="8561" marR="8561" marT="8561" marB="0" anchor="b"/>
                </a:tc>
                <a:tc>
                  <a:txBody>
                    <a:bodyPr/>
                    <a:lstStyle/>
                    <a:p>
                      <a:pPr algn="l" rtl="0" fontAlgn="b"/>
                      <a:r>
                        <a:rPr lang="en-US" sz="1300" u="none" strike="noStrike">
                          <a:effectLst/>
                        </a:rPr>
                        <a:t> </a:t>
                      </a:r>
                      <a:endParaRPr lang="en-US" sz="1300" b="1" i="1" u="none" strike="noStrike">
                        <a:solidFill>
                          <a:srgbClr val="000000"/>
                        </a:solidFill>
                        <a:effectLst/>
                        <a:latin typeface="Times New Roman"/>
                      </a:endParaRPr>
                    </a:p>
                  </a:txBody>
                  <a:tcPr marL="8561" marR="8561" marT="8561" marB="0" anchor="b"/>
                </a:tc>
                <a:tc>
                  <a:txBody>
                    <a:bodyPr/>
                    <a:lstStyle/>
                    <a:p>
                      <a:pPr algn="l" rtl="0" fontAlgn="b"/>
                      <a:r>
                        <a:rPr lang="en-US" sz="1300" u="none" strike="noStrike">
                          <a:effectLst/>
                        </a:rPr>
                        <a:t> </a:t>
                      </a:r>
                      <a:endParaRPr lang="en-US" sz="1300" b="1" i="1" u="none" strike="noStrike">
                        <a:solidFill>
                          <a:srgbClr val="000000"/>
                        </a:solidFill>
                        <a:effectLst/>
                        <a:latin typeface="Times New Roman"/>
                      </a:endParaRPr>
                    </a:p>
                  </a:txBody>
                  <a:tcPr marL="8561" marR="8561" marT="8561" marB="0" anchor="b"/>
                </a:tc>
                <a:tc>
                  <a:txBody>
                    <a:bodyPr/>
                    <a:lstStyle/>
                    <a:p>
                      <a:pPr algn="l" rtl="0" fontAlgn="b"/>
                      <a:r>
                        <a:rPr lang="en-US" sz="1300" u="none" strike="noStrike">
                          <a:effectLst/>
                        </a:rPr>
                        <a:t> </a:t>
                      </a:r>
                      <a:endParaRPr lang="en-US" sz="1300" b="1" i="1" u="none" strike="noStrike">
                        <a:solidFill>
                          <a:srgbClr val="000000"/>
                        </a:solidFill>
                        <a:effectLst/>
                        <a:latin typeface="Times New Roman"/>
                      </a:endParaRPr>
                    </a:p>
                  </a:txBody>
                  <a:tcPr marL="8561" marR="8561" marT="8561" marB="0" anchor="b"/>
                </a:tc>
                <a:tc>
                  <a:txBody>
                    <a:bodyPr/>
                    <a:lstStyle/>
                    <a:p>
                      <a:pPr algn="l" rtl="0" fontAlgn="b"/>
                      <a:r>
                        <a:rPr lang="en-US" sz="1300" u="none" strike="noStrike">
                          <a:effectLst/>
                        </a:rPr>
                        <a:t> </a:t>
                      </a:r>
                      <a:endParaRPr lang="en-US" sz="1300" b="1" i="1" u="none" strike="noStrike">
                        <a:solidFill>
                          <a:srgbClr val="000000"/>
                        </a:solidFill>
                        <a:effectLst/>
                        <a:latin typeface="Times New Roman"/>
                      </a:endParaRPr>
                    </a:p>
                  </a:txBody>
                  <a:tcPr marL="8561" marR="8561" marT="8561" marB="0" anchor="b"/>
                </a:tc>
                <a:tc>
                  <a:txBody>
                    <a:bodyPr/>
                    <a:lstStyle/>
                    <a:p>
                      <a:pPr algn="l" rtl="0" fontAlgn="b"/>
                      <a:r>
                        <a:rPr lang="en-US" sz="1300" u="none" strike="noStrike">
                          <a:effectLst/>
                        </a:rPr>
                        <a:t> </a:t>
                      </a:r>
                      <a:endParaRPr lang="en-US" sz="1300" b="1" i="1" u="none" strike="noStrike">
                        <a:solidFill>
                          <a:srgbClr val="000000"/>
                        </a:solidFill>
                        <a:effectLst/>
                        <a:latin typeface="Times New Roman"/>
                      </a:endParaRPr>
                    </a:p>
                  </a:txBody>
                  <a:tcPr marL="8561" marR="8561" marT="8561" marB="0" anchor="b"/>
                </a:tc>
                <a:tc>
                  <a:txBody>
                    <a:bodyPr/>
                    <a:lstStyle/>
                    <a:p>
                      <a:pPr algn="l" rtl="0" fontAlgn="b"/>
                      <a:r>
                        <a:rPr lang="en-US" sz="1300" u="none" strike="noStrike">
                          <a:effectLst/>
                        </a:rPr>
                        <a:t> </a:t>
                      </a:r>
                      <a:endParaRPr lang="en-US" sz="1300" b="1" i="1" u="none" strike="noStrike">
                        <a:solidFill>
                          <a:srgbClr val="000000"/>
                        </a:solidFill>
                        <a:effectLst/>
                        <a:latin typeface="Times New Roman"/>
                      </a:endParaRPr>
                    </a:p>
                  </a:txBody>
                  <a:tcPr marL="8561" marR="8561" marT="8561" marB="0" anchor="b"/>
                </a:tc>
              </a:tr>
              <a:tr h="537277">
                <a:tc gridSpan="2">
                  <a:txBody>
                    <a:bodyPr/>
                    <a:lstStyle/>
                    <a:p>
                      <a:pPr algn="l" rtl="0" fontAlgn="b"/>
                      <a:r>
                        <a:rPr lang="en-US" sz="1300" u="none" strike="noStrike">
                          <a:effectLst/>
                        </a:rPr>
                        <a:t>Claims Expense</a:t>
                      </a:r>
                      <a:endParaRPr lang="en-US" sz="1300" b="0" i="0" u="none" strike="noStrike">
                        <a:solidFill>
                          <a:srgbClr val="000000"/>
                        </a:solidFill>
                        <a:effectLst/>
                        <a:latin typeface="Times New Roman"/>
                      </a:endParaRPr>
                    </a:p>
                  </a:txBody>
                  <a:tcPr marL="8561" marR="8561" marT="8561" marB="0" anchor="b"/>
                </a:tc>
                <a:tc hMerge="1">
                  <a:txBody>
                    <a:bodyPr/>
                    <a:lstStyle/>
                    <a:p>
                      <a:endParaRPr lang="en-US"/>
                    </a:p>
                  </a:txBody>
                  <a:tcPr/>
                </a:tc>
                <a:tc>
                  <a:txBody>
                    <a:bodyPr/>
                    <a:lstStyle/>
                    <a:p>
                      <a:pPr algn="r" rtl="0" fontAlgn="b"/>
                      <a:r>
                        <a:rPr lang="en-US" sz="1300" u="none" strike="noStrike">
                          <a:effectLst/>
                        </a:rPr>
                        <a:t>$25,136,185 </a:t>
                      </a:r>
                      <a:endParaRPr lang="en-US" sz="1300" b="0" i="0" u="none" strike="noStrike">
                        <a:solidFill>
                          <a:srgbClr val="000000"/>
                        </a:solidFill>
                        <a:effectLst/>
                        <a:latin typeface="Times New Roman"/>
                      </a:endParaRPr>
                    </a:p>
                  </a:txBody>
                  <a:tcPr marL="8561" marR="8561" marT="8561" marB="0" anchor="b"/>
                </a:tc>
                <a:tc>
                  <a:txBody>
                    <a:bodyPr/>
                    <a:lstStyle/>
                    <a:p>
                      <a:pPr algn="r" rtl="0" fontAlgn="b"/>
                      <a:r>
                        <a:rPr lang="en-US" sz="1300" u="none" strike="noStrike">
                          <a:effectLst/>
                        </a:rPr>
                        <a:t>$24,799,035 </a:t>
                      </a:r>
                      <a:endParaRPr lang="en-US" sz="1300" b="0" i="0" u="none" strike="noStrike">
                        <a:solidFill>
                          <a:srgbClr val="000000"/>
                        </a:solidFill>
                        <a:effectLst/>
                        <a:latin typeface="Times New Roman"/>
                      </a:endParaRPr>
                    </a:p>
                  </a:txBody>
                  <a:tcPr marL="8561" marR="8561" marT="8561" marB="0" anchor="b"/>
                </a:tc>
                <a:tc>
                  <a:txBody>
                    <a:bodyPr/>
                    <a:lstStyle/>
                    <a:p>
                      <a:pPr algn="r" rtl="0" fontAlgn="b"/>
                      <a:r>
                        <a:rPr lang="en-US" sz="1300" u="none" strike="noStrike">
                          <a:effectLst/>
                        </a:rPr>
                        <a:t>$28,013,757 </a:t>
                      </a:r>
                      <a:endParaRPr lang="en-US" sz="1300" b="0" i="0" u="none" strike="noStrike">
                        <a:solidFill>
                          <a:srgbClr val="000000"/>
                        </a:solidFill>
                        <a:effectLst/>
                        <a:latin typeface="Times New Roman"/>
                      </a:endParaRPr>
                    </a:p>
                  </a:txBody>
                  <a:tcPr marL="8561" marR="8561" marT="8561" marB="0" anchor="b"/>
                </a:tc>
                <a:tc>
                  <a:txBody>
                    <a:bodyPr/>
                    <a:lstStyle/>
                    <a:p>
                      <a:pPr algn="r" rtl="0" fontAlgn="b"/>
                      <a:r>
                        <a:rPr lang="en-US" sz="1300" u="none" strike="noStrike">
                          <a:effectLst/>
                        </a:rPr>
                        <a:t>$29,755,490 </a:t>
                      </a:r>
                      <a:endParaRPr lang="en-US" sz="1300" b="0" i="0" u="none" strike="noStrike">
                        <a:solidFill>
                          <a:srgbClr val="000000"/>
                        </a:solidFill>
                        <a:effectLst/>
                        <a:latin typeface="Times New Roman"/>
                      </a:endParaRPr>
                    </a:p>
                  </a:txBody>
                  <a:tcPr marL="8561" marR="8561" marT="8561" marB="0" anchor="b"/>
                </a:tc>
                <a:tc>
                  <a:txBody>
                    <a:bodyPr/>
                    <a:lstStyle/>
                    <a:p>
                      <a:pPr algn="r" rtl="0" fontAlgn="b"/>
                      <a:r>
                        <a:rPr lang="en-US" sz="1300" u="none" strike="noStrike">
                          <a:effectLst/>
                        </a:rPr>
                        <a:t>$28,750,405 </a:t>
                      </a:r>
                      <a:endParaRPr lang="en-US" sz="1300" b="0" i="0" u="none" strike="noStrike">
                        <a:solidFill>
                          <a:srgbClr val="000000"/>
                        </a:solidFill>
                        <a:effectLst/>
                        <a:latin typeface="Times New Roman"/>
                      </a:endParaRPr>
                    </a:p>
                  </a:txBody>
                  <a:tcPr marL="8561" marR="8561" marT="8561" marB="0" anchor="b"/>
                </a:tc>
                <a:tc>
                  <a:txBody>
                    <a:bodyPr/>
                    <a:lstStyle/>
                    <a:p>
                      <a:pPr algn="r" rtl="0" fontAlgn="b"/>
                      <a:r>
                        <a:rPr lang="en-US" sz="1300" u="none" strike="noStrike">
                          <a:effectLst/>
                        </a:rPr>
                        <a:t>$35,709,322 </a:t>
                      </a:r>
                      <a:endParaRPr lang="en-US" sz="1300" b="0" i="0" u="none" strike="noStrike">
                        <a:solidFill>
                          <a:srgbClr val="000000"/>
                        </a:solidFill>
                        <a:effectLst/>
                        <a:latin typeface="Times New Roman"/>
                      </a:endParaRPr>
                    </a:p>
                  </a:txBody>
                  <a:tcPr marL="8561" marR="8561" marT="8561" marB="0" anchor="b"/>
                </a:tc>
                <a:tc>
                  <a:txBody>
                    <a:bodyPr/>
                    <a:lstStyle/>
                    <a:p>
                      <a:pPr algn="r" rtl="0" fontAlgn="b"/>
                      <a:r>
                        <a:rPr lang="en-US" sz="1300" u="none" strike="noStrike">
                          <a:effectLst/>
                        </a:rPr>
                        <a:t>$37,456,339 </a:t>
                      </a:r>
                      <a:endParaRPr lang="en-US" sz="1300" b="0" i="0" u="none" strike="noStrike">
                        <a:solidFill>
                          <a:srgbClr val="000000"/>
                        </a:solidFill>
                        <a:effectLst/>
                        <a:latin typeface="Times New Roman"/>
                      </a:endParaRPr>
                    </a:p>
                  </a:txBody>
                  <a:tcPr marL="8561" marR="8561" marT="8561" marB="0" anchor="b"/>
                </a:tc>
              </a:tr>
              <a:tr h="268638">
                <a:tc gridSpan="2">
                  <a:txBody>
                    <a:bodyPr/>
                    <a:lstStyle/>
                    <a:p>
                      <a:pPr algn="l" rtl="0" fontAlgn="b"/>
                      <a:r>
                        <a:rPr lang="en-US" sz="1300" u="none" strike="noStrike">
                          <a:effectLst/>
                        </a:rPr>
                        <a:t>Admin Fees</a:t>
                      </a:r>
                      <a:endParaRPr lang="en-US" sz="1300" b="0" i="0" u="none" strike="noStrike">
                        <a:solidFill>
                          <a:srgbClr val="000000"/>
                        </a:solidFill>
                        <a:effectLst/>
                        <a:latin typeface="Times New Roman"/>
                      </a:endParaRPr>
                    </a:p>
                  </a:txBody>
                  <a:tcPr marL="8561" marR="8561" marT="8561" marB="0" anchor="b"/>
                </a:tc>
                <a:tc hMerge="1">
                  <a:txBody>
                    <a:bodyPr/>
                    <a:lstStyle/>
                    <a:p>
                      <a:endParaRPr lang="en-US"/>
                    </a:p>
                  </a:txBody>
                  <a:tcPr/>
                </a:tc>
                <a:tc>
                  <a:txBody>
                    <a:bodyPr/>
                    <a:lstStyle/>
                    <a:p>
                      <a:pPr algn="r" rtl="0" fontAlgn="b"/>
                      <a:r>
                        <a:rPr lang="en-US" sz="1300" u="none" strike="noStrike">
                          <a:effectLst/>
                        </a:rPr>
                        <a:t>$841,543 </a:t>
                      </a:r>
                      <a:endParaRPr lang="en-US" sz="1300" b="0" i="0" u="none" strike="noStrike">
                        <a:solidFill>
                          <a:srgbClr val="000000"/>
                        </a:solidFill>
                        <a:effectLst/>
                        <a:latin typeface="Times New Roman"/>
                      </a:endParaRPr>
                    </a:p>
                  </a:txBody>
                  <a:tcPr marL="8561" marR="8561" marT="8561" marB="0" anchor="b"/>
                </a:tc>
                <a:tc>
                  <a:txBody>
                    <a:bodyPr/>
                    <a:lstStyle/>
                    <a:p>
                      <a:pPr algn="r" rtl="0" fontAlgn="b"/>
                      <a:r>
                        <a:rPr lang="en-US" sz="1300" u="none" strike="noStrike">
                          <a:effectLst/>
                        </a:rPr>
                        <a:t>$928,502 </a:t>
                      </a:r>
                      <a:endParaRPr lang="en-US" sz="1300" b="0" i="0" u="none" strike="noStrike">
                        <a:solidFill>
                          <a:srgbClr val="000000"/>
                        </a:solidFill>
                        <a:effectLst/>
                        <a:latin typeface="Times New Roman"/>
                      </a:endParaRPr>
                    </a:p>
                  </a:txBody>
                  <a:tcPr marL="8561" marR="8561" marT="8561" marB="0" anchor="b"/>
                </a:tc>
                <a:tc>
                  <a:txBody>
                    <a:bodyPr/>
                    <a:lstStyle/>
                    <a:p>
                      <a:pPr algn="r" rtl="0" fontAlgn="b"/>
                      <a:r>
                        <a:rPr lang="en-US" sz="1300" u="none" strike="noStrike">
                          <a:effectLst/>
                        </a:rPr>
                        <a:t>$939,946 </a:t>
                      </a:r>
                      <a:endParaRPr lang="en-US" sz="1300" b="0" i="0" u="none" strike="noStrike">
                        <a:solidFill>
                          <a:srgbClr val="000000"/>
                        </a:solidFill>
                        <a:effectLst/>
                        <a:latin typeface="Times New Roman"/>
                      </a:endParaRPr>
                    </a:p>
                  </a:txBody>
                  <a:tcPr marL="8561" marR="8561" marT="8561" marB="0" anchor="b"/>
                </a:tc>
                <a:tc>
                  <a:txBody>
                    <a:bodyPr/>
                    <a:lstStyle/>
                    <a:p>
                      <a:pPr algn="r" rtl="0" fontAlgn="b"/>
                      <a:r>
                        <a:rPr lang="en-US" sz="1300" u="none" strike="noStrike">
                          <a:effectLst/>
                        </a:rPr>
                        <a:t>$988,796 </a:t>
                      </a:r>
                      <a:endParaRPr lang="en-US" sz="1300" b="0" i="0" u="none" strike="noStrike">
                        <a:solidFill>
                          <a:srgbClr val="000000"/>
                        </a:solidFill>
                        <a:effectLst/>
                        <a:latin typeface="Times New Roman"/>
                      </a:endParaRPr>
                    </a:p>
                  </a:txBody>
                  <a:tcPr marL="8561" marR="8561" marT="8561" marB="0" anchor="b"/>
                </a:tc>
                <a:tc>
                  <a:txBody>
                    <a:bodyPr/>
                    <a:lstStyle/>
                    <a:p>
                      <a:pPr algn="r" rtl="0" fontAlgn="b"/>
                      <a:r>
                        <a:rPr lang="en-US" sz="1300" u="none" strike="noStrike">
                          <a:effectLst/>
                        </a:rPr>
                        <a:t>$1,003,466 </a:t>
                      </a:r>
                      <a:endParaRPr lang="en-US" sz="1300" b="0" i="0" u="none" strike="noStrike">
                        <a:solidFill>
                          <a:srgbClr val="000000"/>
                        </a:solidFill>
                        <a:effectLst/>
                        <a:latin typeface="Times New Roman"/>
                      </a:endParaRPr>
                    </a:p>
                  </a:txBody>
                  <a:tcPr marL="8561" marR="8561" marT="8561" marB="0" anchor="b"/>
                </a:tc>
                <a:tc>
                  <a:txBody>
                    <a:bodyPr/>
                    <a:lstStyle/>
                    <a:p>
                      <a:pPr algn="r" rtl="0" fontAlgn="b"/>
                      <a:r>
                        <a:rPr lang="en-US" sz="1300" u="none" strike="noStrike">
                          <a:effectLst/>
                        </a:rPr>
                        <a:t>$1,040,322 </a:t>
                      </a:r>
                      <a:endParaRPr lang="en-US" sz="1300" b="0" i="0" u="none" strike="noStrike">
                        <a:solidFill>
                          <a:srgbClr val="000000"/>
                        </a:solidFill>
                        <a:effectLst/>
                        <a:latin typeface="Times New Roman"/>
                      </a:endParaRPr>
                    </a:p>
                  </a:txBody>
                  <a:tcPr marL="8561" marR="8561" marT="8561" marB="0" anchor="b"/>
                </a:tc>
                <a:tc>
                  <a:txBody>
                    <a:bodyPr/>
                    <a:lstStyle/>
                    <a:p>
                      <a:pPr algn="r" rtl="0" fontAlgn="b"/>
                      <a:r>
                        <a:rPr lang="en-US" sz="1300" u="none" strike="noStrike">
                          <a:effectLst/>
                        </a:rPr>
                        <a:t>$1,099,151 </a:t>
                      </a:r>
                      <a:endParaRPr lang="en-US" sz="1300" b="0" i="0" u="none" strike="noStrike">
                        <a:solidFill>
                          <a:srgbClr val="000000"/>
                        </a:solidFill>
                        <a:effectLst/>
                        <a:latin typeface="Times New Roman"/>
                      </a:endParaRPr>
                    </a:p>
                  </a:txBody>
                  <a:tcPr marL="8561" marR="8561" marT="8561" marB="0" anchor="b"/>
                </a:tc>
              </a:tr>
              <a:tr h="537277">
                <a:tc gridSpan="2">
                  <a:txBody>
                    <a:bodyPr/>
                    <a:lstStyle/>
                    <a:p>
                      <a:pPr algn="l" rtl="0" fontAlgn="b"/>
                      <a:r>
                        <a:rPr lang="en-US" sz="1300" u="none" strike="noStrike">
                          <a:effectLst/>
                        </a:rPr>
                        <a:t>Other Expenses</a:t>
                      </a:r>
                      <a:endParaRPr lang="en-US" sz="1300" b="0" i="0" u="none" strike="noStrike">
                        <a:solidFill>
                          <a:srgbClr val="000000"/>
                        </a:solidFill>
                        <a:effectLst/>
                        <a:latin typeface="Times New Roman"/>
                      </a:endParaRPr>
                    </a:p>
                  </a:txBody>
                  <a:tcPr marL="8561" marR="8561" marT="8561" marB="0" anchor="b"/>
                </a:tc>
                <a:tc hMerge="1">
                  <a:txBody>
                    <a:bodyPr/>
                    <a:lstStyle/>
                    <a:p>
                      <a:endParaRPr lang="en-US"/>
                    </a:p>
                  </a:txBody>
                  <a:tcPr/>
                </a:tc>
                <a:tc>
                  <a:txBody>
                    <a:bodyPr/>
                    <a:lstStyle/>
                    <a:p>
                      <a:pPr algn="r" rtl="0" fontAlgn="b"/>
                      <a:r>
                        <a:rPr lang="en-US" sz="1300" u="none" strike="noStrike">
                          <a:effectLst/>
                        </a:rPr>
                        <a:t>$353,292 </a:t>
                      </a:r>
                      <a:endParaRPr lang="en-US" sz="1300" b="0" i="0" u="none" strike="noStrike">
                        <a:solidFill>
                          <a:srgbClr val="000000"/>
                        </a:solidFill>
                        <a:effectLst/>
                        <a:latin typeface="Times New Roman"/>
                      </a:endParaRPr>
                    </a:p>
                  </a:txBody>
                  <a:tcPr marL="8561" marR="8561" marT="8561" marB="0" anchor="b"/>
                </a:tc>
                <a:tc>
                  <a:txBody>
                    <a:bodyPr/>
                    <a:lstStyle/>
                    <a:p>
                      <a:pPr algn="r" rtl="0" fontAlgn="b"/>
                      <a:r>
                        <a:rPr lang="en-US" sz="1300" u="none" strike="noStrike">
                          <a:effectLst/>
                        </a:rPr>
                        <a:t>$373,096 </a:t>
                      </a:r>
                      <a:endParaRPr lang="en-US" sz="1300" b="0" i="0" u="none" strike="noStrike">
                        <a:solidFill>
                          <a:srgbClr val="000000"/>
                        </a:solidFill>
                        <a:effectLst/>
                        <a:latin typeface="Times New Roman"/>
                      </a:endParaRPr>
                    </a:p>
                  </a:txBody>
                  <a:tcPr marL="8561" marR="8561" marT="8561" marB="0" anchor="b"/>
                </a:tc>
                <a:tc>
                  <a:txBody>
                    <a:bodyPr/>
                    <a:lstStyle/>
                    <a:p>
                      <a:pPr algn="r" rtl="0" fontAlgn="b"/>
                      <a:r>
                        <a:rPr lang="en-US" sz="1300" u="none" strike="noStrike">
                          <a:effectLst/>
                        </a:rPr>
                        <a:t>$610,890 </a:t>
                      </a:r>
                      <a:endParaRPr lang="en-US" sz="1300" b="0" i="0" u="none" strike="noStrike">
                        <a:solidFill>
                          <a:srgbClr val="000000"/>
                        </a:solidFill>
                        <a:effectLst/>
                        <a:latin typeface="Times New Roman"/>
                      </a:endParaRPr>
                    </a:p>
                  </a:txBody>
                  <a:tcPr marL="8561" marR="8561" marT="8561" marB="0" anchor="b"/>
                </a:tc>
                <a:tc>
                  <a:txBody>
                    <a:bodyPr/>
                    <a:lstStyle/>
                    <a:p>
                      <a:pPr algn="r" rtl="0" fontAlgn="b"/>
                      <a:r>
                        <a:rPr lang="en-US" sz="1300" u="none" strike="noStrike">
                          <a:effectLst/>
                        </a:rPr>
                        <a:t>$562,919 </a:t>
                      </a:r>
                      <a:endParaRPr lang="en-US" sz="1300" b="0" i="0" u="none" strike="noStrike">
                        <a:solidFill>
                          <a:srgbClr val="000000"/>
                        </a:solidFill>
                        <a:effectLst/>
                        <a:latin typeface="Times New Roman"/>
                      </a:endParaRPr>
                    </a:p>
                  </a:txBody>
                  <a:tcPr marL="8561" marR="8561" marT="8561" marB="0" anchor="b"/>
                </a:tc>
                <a:tc>
                  <a:txBody>
                    <a:bodyPr/>
                    <a:lstStyle/>
                    <a:p>
                      <a:pPr algn="r" rtl="0" fontAlgn="b"/>
                      <a:r>
                        <a:rPr lang="en-US" sz="1300" u="none" strike="noStrike">
                          <a:effectLst/>
                        </a:rPr>
                        <a:t>$610,589 </a:t>
                      </a:r>
                      <a:endParaRPr lang="en-US" sz="1300" b="0" i="0" u="none" strike="noStrike">
                        <a:solidFill>
                          <a:srgbClr val="000000"/>
                        </a:solidFill>
                        <a:effectLst/>
                        <a:latin typeface="Times New Roman"/>
                      </a:endParaRPr>
                    </a:p>
                  </a:txBody>
                  <a:tcPr marL="8561" marR="8561" marT="8561" marB="0" anchor="b"/>
                </a:tc>
                <a:tc>
                  <a:txBody>
                    <a:bodyPr/>
                    <a:lstStyle/>
                    <a:p>
                      <a:pPr algn="r" rtl="0" fontAlgn="b"/>
                      <a:r>
                        <a:rPr lang="en-US" sz="1300" u="none" strike="noStrike">
                          <a:effectLst/>
                        </a:rPr>
                        <a:t>$610,589 </a:t>
                      </a:r>
                      <a:endParaRPr lang="en-US" sz="1300" b="0" i="0" u="none" strike="noStrike">
                        <a:solidFill>
                          <a:srgbClr val="000000"/>
                        </a:solidFill>
                        <a:effectLst/>
                        <a:latin typeface="Times New Roman"/>
                      </a:endParaRPr>
                    </a:p>
                  </a:txBody>
                  <a:tcPr marL="8561" marR="8561" marT="8561" marB="0" anchor="b"/>
                </a:tc>
                <a:tc>
                  <a:txBody>
                    <a:bodyPr/>
                    <a:lstStyle/>
                    <a:p>
                      <a:pPr algn="r" rtl="0" fontAlgn="b"/>
                      <a:r>
                        <a:rPr lang="en-US" sz="1300" u="none" strike="noStrike">
                          <a:effectLst/>
                        </a:rPr>
                        <a:t>$610,589 </a:t>
                      </a:r>
                      <a:endParaRPr lang="en-US" sz="1300" b="0" i="0" u="none" strike="noStrike">
                        <a:solidFill>
                          <a:srgbClr val="000000"/>
                        </a:solidFill>
                        <a:effectLst/>
                        <a:latin typeface="Times New Roman"/>
                      </a:endParaRPr>
                    </a:p>
                  </a:txBody>
                  <a:tcPr marL="8561" marR="8561" marT="8561" marB="0" anchor="b"/>
                </a:tc>
              </a:tr>
              <a:tr h="268638">
                <a:tc gridSpan="2">
                  <a:txBody>
                    <a:bodyPr/>
                    <a:lstStyle/>
                    <a:p>
                      <a:pPr algn="l" rtl="0" fontAlgn="b"/>
                      <a:r>
                        <a:rPr lang="en-US" sz="1300" u="none" strike="noStrike">
                          <a:effectLst/>
                        </a:rPr>
                        <a:t>Stop-Loss Ins</a:t>
                      </a:r>
                      <a:endParaRPr lang="en-US" sz="1300" b="0" i="0" u="none" strike="noStrike">
                        <a:solidFill>
                          <a:srgbClr val="000000"/>
                        </a:solidFill>
                        <a:effectLst/>
                        <a:latin typeface="Times New Roman"/>
                      </a:endParaRPr>
                    </a:p>
                  </a:txBody>
                  <a:tcPr marL="8561" marR="8561" marT="8561" marB="0" anchor="b"/>
                </a:tc>
                <a:tc hMerge="1">
                  <a:txBody>
                    <a:bodyPr/>
                    <a:lstStyle/>
                    <a:p>
                      <a:endParaRPr lang="en-US"/>
                    </a:p>
                  </a:txBody>
                  <a:tcPr/>
                </a:tc>
                <a:tc>
                  <a:txBody>
                    <a:bodyPr/>
                    <a:lstStyle/>
                    <a:p>
                      <a:pPr algn="r" rtl="0" fontAlgn="b"/>
                      <a:r>
                        <a:rPr lang="en-US" sz="1300" u="none" strike="noStrike">
                          <a:effectLst/>
                        </a:rPr>
                        <a:t>($170,613)</a:t>
                      </a:r>
                      <a:endParaRPr lang="en-US" sz="1300" b="0" i="0" u="none" strike="noStrike">
                        <a:solidFill>
                          <a:srgbClr val="000000"/>
                        </a:solidFill>
                        <a:effectLst/>
                        <a:latin typeface="Times New Roman"/>
                      </a:endParaRPr>
                    </a:p>
                  </a:txBody>
                  <a:tcPr marL="8561" marR="8561" marT="8561" marB="0" anchor="b"/>
                </a:tc>
                <a:tc>
                  <a:txBody>
                    <a:bodyPr/>
                    <a:lstStyle/>
                    <a:p>
                      <a:pPr algn="r" rtl="0" fontAlgn="b"/>
                      <a:r>
                        <a:rPr lang="en-US" sz="1300" u="none" strike="noStrike">
                          <a:effectLst/>
                        </a:rPr>
                        <a:t>($590,041)</a:t>
                      </a:r>
                      <a:endParaRPr lang="en-US" sz="1300" b="0" i="0" u="none" strike="noStrike">
                        <a:solidFill>
                          <a:srgbClr val="000000"/>
                        </a:solidFill>
                        <a:effectLst/>
                        <a:latin typeface="Times New Roman"/>
                      </a:endParaRPr>
                    </a:p>
                  </a:txBody>
                  <a:tcPr marL="8561" marR="8561" marT="8561" marB="0" anchor="b"/>
                </a:tc>
                <a:tc>
                  <a:txBody>
                    <a:bodyPr/>
                    <a:lstStyle/>
                    <a:p>
                      <a:pPr algn="r" rtl="0" fontAlgn="b"/>
                      <a:r>
                        <a:rPr lang="en-US" sz="1300" u="none" strike="noStrike">
                          <a:effectLst/>
                        </a:rPr>
                        <a:t>$310,713 </a:t>
                      </a:r>
                      <a:endParaRPr lang="en-US" sz="1300" b="0" i="0" u="none" strike="noStrike">
                        <a:solidFill>
                          <a:srgbClr val="000000"/>
                        </a:solidFill>
                        <a:effectLst/>
                        <a:latin typeface="Times New Roman"/>
                      </a:endParaRPr>
                    </a:p>
                  </a:txBody>
                  <a:tcPr marL="8561" marR="8561" marT="8561" marB="0" anchor="b"/>
                </a:tc>
                <a:tc>
                  <a:txBody>
                    <a:bodyPr/>
                    <a:lstStyle/>
                    <a:p>
                      <a:pPr algn="r" rtl="0" fontAlgn="b"/>
                      <a:r>
                        <a:rPr lang="en-US" sz="1300" u="none" strike="noStrike">
                          <a:effectLst/>
                        </a:rPr>
                        <a:t>$836,935 </a:t>
                      </a:r>
                      <a:endParaRPr lang="en-US" sz="1300" b="0" i="0" u="none" strike="noStrike">
                        <a:solidFill>
                          <a:srgbClr val="000000"/>
                        </a:solidFill>
                        <a:effectLst/>
                        <a:latin typeface="Times New Roman"/>
                      </a:endParaRPr>
                    </a:p>
                  </a:txBody>
                  <a:tcPr marL="8561" marR="8561" marT="8561" marB="0" anchor="b"/>
                </a:tc>
                <a:tc>
                  <a:txBody>
                    <a:bodyPr/>
                    <a:lstStyle/>
                    <a:p>
                      <a:pPr algn="r" rtl="0" fontAlgn="b"/>
                      <a:r>
                        <a:rPr lang="en-US" sz="1300" u="none" strike="noStrike">
                          <a:effectLst/>
                        </a:rPr>
                        <a:t>$706,517 </a:t>
                      </a:r>
                      <a:endParaRPr lang="en-US" sz="1300" b="0" i="0" u="none" strike="noStrike">
                        <a:solidFill>
                          <a:srgbClr val="000000"/>
                        </a:solidFill>
                        <a:effectLst/>
                        <a:latin typeface="Times New Roman"/>
                      </a:endParaRPr>
                    </a:p>
                  </a:txBody>
                  <a:tcPr marL="8561" marR="8561" marT="8561" marB="0" anchor="b"/>
                </a:tc>
                <a:tc>
                  <a:txBody>
                    <a:bodyPr/>
                    <a:lstStyle/>
                    <a:p>
                      <a:pPr algn="r" rtl="0" fontAlgn="b"/>
                      <a:r>
                        <a:rPr lang="en-US" sz="1300" u="none" strike="noStrike">
                          <a:effectLst/>
                        </a:rPr>
                        <a:t>$242,574 </a:t>
                      </a:r>
                      <a:endParaRPr lang="en-US" sz="1300" b="0" i="0" u="none" strike="noStrike">
                        <a:solidFill>
                          <a:srgbClr val="000000"/>
                        </a:solidFill>
                        <a:effectLst/>
                        <a:latin typeface="Times New Roman"/>
                      </a:endParaRPr>
                    </a:p>
                  </a:txBody>
                  <a:tcPr marL="8561" marR="8561" marT="8561" marB="0" anchor="b"/>
                </a:tc>
                <a:tc>
                  <a:txBody>
                    <a:bodyPr/>
                    <a:lstStyle/>
                    <a:p>
                      <a:pPr algn="r" rtl="0" fontAlgn="b"/>
                      <a:r>
                        <a:rPr lang="en-US" sz="1300" u="none" strike="noStrike">
                          <a:effectLst/>
                        </a:rPr>
                        <a:t>$431 </a:t>
                      </a:r>
                      <a:endParaRPr lang="en-US" sz="1300" b="0" i="0" u="none" strike="noStrike">
                        <a:solidFill>
                          <a:srgbClr val="000000"/>
                        </a:solidFill>
                        <a:effectLst/>
                        <a:latin typeface="Times New Roman"/>
                      </a:endParaRPr>
                    </a:p>
                  </a:txBody>
                  <a:tcPr marL="8561" marR="8561" marT="8561" marB="0" anchor="b"/>
                </a:tc>
              </a:tr>
              <a:tr h="537277">
                <a:tc gridSpan="2">
                  <a:txBody>
                    <a:bodyPr/>
                    <a:lstStyle/>
                    <a:p>
                      <a:pPr algn="l" rtl="0" fontAlgn="b"/>
                      <a:r>
                        <a:rPr lang="en-US" sz="1300" u="none" strike="noStrike">
                          <a:effectLst/>
                        </a:rPr>
                        <a:t>Total Expenses</a:t>
                      </a:r>
                      <a:endParaRPr lang="en-US" sz="1300" b="1" i="1" u="none" strike="noStrike">
                        <a:solidFill>
                          <a:srgbClr val="000000"/>
                        </a:solidFill>
                        <a:effectLst/>
                        <a:latin typeface="Times New Roman"/>
                      </a:endParaRPr>
                    </a:p>
                  </a:txBody>
                  <a:tcPr marL="8561" marR="8561" marT="8561" marB="0" anchor="b"/>
                </a:tc>
                <a:tc hMerge="1">
                  <a:txBody>
                    <a:bodyPr/>
                    <a:lstStyle/>
                    <a:p>
                      <a:endParaRPr lang="en-US"/>
                    </a:p>
                  </a:txBody>
                  <a:tcPr/>
                </a:tc>
                <a:tc>
                  <a:txBody>
                    <a:bodyPr/>
                    <a:lstStyle/>
                    <a:p>
                      <a:pPr algn="r" rtl="0" fontAlgn="b"/>
                      <a:r>
                        <a:rPr lang="en-US" sz="1300" u="none" strike="noStrike">
                          <a:effectLst/>
                        </a:rPr>
                        <a:t>$26,160,407 </a:t>
                      </a:r>
                      <a:endParaRPr lang="en-US" sz="1300" b="0" i="0" u="none" strike="noStrike">
                        <a:solidFill>
                          <a:srgbClr val="000000"/>
                        </a:solidFill>
                        <a:effectLst/>
                        <a:latin typeface="Times New Roman"/>
                      </a:endParaRPr>
                    </a:p>
                  </a:txBody>
                  <a:tcPr marL="8561" marR="8561" marT="8561" marB="0" anchor="b"/>
                </a:tc>
                <a:tc>
                  <a:txBody>
                    <a:bodyPr/>
                    <a:lstStyle/>
                    <a:p>
                      <a:pPr algn="r" rtl="0" fontAlgn="b"/>
                      <a:r>
                        <a:rPr lang="en-US" sz="1300" u="none" strike="noStrike">
                          <a:effectLst/>
                        </a:rPr>
                        <a:t>$25,510,592 </a:t>
                      </a:r>
                      <a:endParaRPr lang="en-US" sz="1300" b="0" i="0" u="none" strike="noStrike">
                        <a:solidFill>
                          <a:srgbClr val="000000"/>
                        </a:solidFill>
                        <a:effectLst/>
                        <a:latin typeface="Times New Roman"/>
                      </a:endParaRPr>
                    </a:p>
                  </a:txBody>
                  <a:tcPr marL="8561" marR="8561" marT="8561" marB="0" anchor="b"/>
                </a:tc>
                <a:tc>
                  <a:txBody>
                    <a:bodyPr/>
                    <a:lstStyle/>
                    <a:p>
                      <a:pPr algn="r" rtl="0" fontAlgn="b"/>
                      <a:r>
                        <a:rPr lang="en-US" sz="1300" u="none" strike="noStrike">
                          <a:effectLst/>
                        </a:rPr>
                        <a:t>$29,875,306 </a:t>
                      </a:r>
                      <a:endParaRPr lang="en-US" sz="1300" b="0" i="0" u="none" strike="noStrike">
                        <a:solidFill>
                          <a:srgbClr val="000000"/>
                        </a:solidFill>
                        <a:effectLst/>
                        <a:latin typeface="Times New Roman"/>
                      </a:endParaRPr>
                    </a:p>
                  </a:txBody>
                  <a:tcPr marL="8561" marR="8561" marT="8561" marB="0" anchor="b"/>
                </a:tc>
                <a:tc>
                  <a:txBody>
                    <a:bodyPr/>
                    <a:lstStyle/>
                    <a:p>
                      <a:pPr algn="r" rtl="0" fontAlgn="b"/>
                      <a:r>
                        <a:rPr lang="en-US" sz="1300" u="none" strike="noStrike">
                          <a:effectLst/>
                        </a:rPr>
                        <a:t>$32,144,140 </a:t>
                      </a:r>
                      <a:endParaRPr lang="en-US" sz="1300" b="0" i="0" u="none" strike="noStrike">
                        <a:solidFill>
                          <a:srgbClr val="000000"/>
                        </a:solidFill>
                        <a:effectLst/>
                        <a:latin typeface="Times New Roman"/>
                      </a:endParaRPr>
                    </a:p>
                  </a:txBody>
                  <a:tcPr marL="8561" marR="8561" marT="8561" marB="0" anchor="b"/>
                </a:tc>
                <a:tc>
                  <a:txBody>
                    <a:bodyPr/>
                    <a:lstStyle/>
                    <a:p>
                      <a:pPr algn="r" rtl="0" fontAlgn="b"/>
                      <a:r>
                        <a:rPr lang="en-US" sz="1300" u="none" strike="noStrike">
                          <a:effectLst/>
                        </a:rPr>
                        <a:t>$31,070,977 </a:t>
                      </a:r>
                      <a:endParaRPr lang="en-US" sz="1300" b="0" i="0" u="none" strike="noStrike">
                        <a:solidFill>
                          <a:srgbClr val="000000"/>
                        </a:solidFill>
                        <a:effectLst/>
                        <a:latin typeface="Times New Roman"/>
                      </a:endParaRPr>
                    </a:p>
                  </a:txBody>
                  <a:tcPr marL="8561" marR="8561" marT="8561" marB="0" anchor="b"/>
                </a:tc>
                <a:tc>
                  <a:txBody>
                    <a:bodyPr/>
                    <a:lstStyle/>
                    <a:p>
                      <a:pPr algn="r" rtl="0" fontAlgn="b"/>
                      <a:r>
                        <a:rPr lang="en-US" sz="1300" u="none" strike="noStrike">
                          <a:effectLst/>
                        </a:rPr>
                        <a:t>$38,364,129 </a:t>
                      </a:r>
                      <a:endParaRPr lang="en-US" sz="1300" b="0" i="0" u="none" strike="noStrike">
                        <a:solidFill>
                          <a:srgbClr val="000000"/>
                        </a:solidFill>
                        <a:effectLst/>
                        <a:latin typeface="Times New Roman"/>
                      </a:endParaRPr>
                    </a:p>
                  </a:txBody>
                  <a:tcPr marL="8561" marR="8561" marT="8561" marB="0" anchor="b"/>
                </a:tc>
                <a:tc>
                  <a:txBody>
                    <a:bodyPr/>
                    <a:lstStyle/>
                    <a:p>
                      <a:pPr algn="r" rtl="0" fontAlgn="b"/>
                      <a:r>
                        <a:rPr lang="en-US" sz="1300" u="none" strike="noStrike">
                          <a:effectLst/>
                        </a:rPr>
                        <a:t>$40,025,733 </a:t>
                      </a:r>
                      <a:endParaRPr lang="en-US" sz="1300" b="0" i="0" u="none" strike="noStrike">
                        <a:solidFill>
                          <a:srgbClr val="000000"/>
                        </a:solidFill>
                        <a:effectLst/>
                        <a:latin typeface="Times New Roman"/>
                      </a:endParaRPr>
                    </a:p>
                  </a:txBody>
                  <a:tcPr marL="8561" marR="8561" marT="8561" marB="0" anchor="b"/>
                </a:tc>
              </a:tr>
              <a:tr h="268638">
                <a:tc gridSpan="2">
                  <a:txBody>
                    <a:bodyPr/>
                    <a:lstStyle/>
                    <a:p>
                      <a:pPr algn="l" rtl="0" fontAlgn="b"/>
                      <a:r>
                        <a:rPr lang="en-US" sz="1300" u="none" strike="noStrike">
                          <a:effectLst/>
                        </a:rPr>
                        <a:t>Net Income</a:t>
                      </a:r>
                      <a:endParaRPr lang="en-US" sz="1300" b="1" i="1" u="none" strike="noStrike">
                        <a:solidFill>
                          <a:srgbClr val="000000"/>
                        </a:solidFill>
                        <a:effectLst/>
                        <a:latin typeface="Times New Roman"/>
                      </a:endParaRPr>
                    </a:p>
                  </a:txBody>
                  <a:tcPr marL="8561" marR="8561" marT="8561" marB="0" anchor="b"/>
                </a:tc>
                <a:tc hMerge="1">
                  <a:txBody>
                    <a:bodyPr/>
                    <a:lstStyle/>
                    <a:p>
                      <a:endParaRPr lang="en-US"/>
                    </a:p>
                  </a:txBody>
                  <a:tcPr/>
                </a:tc>
                <a:tc>
                  <a:txBody>
                    <a:bodyPr/>
                    <a:lstStyle/>
                    <a:p>
                      <a:pPr algn="r" rtl="0" fontAlgn="b"/>
                      <a:r>
                        <a:rPr lang="en-US" sz="1300" u="none" strike="noStrike">
                          <a:effectLst/>
                        </a:rPr>
                        <a:t>$525,808 </a:t>
                      </a:r>
                      <a:endParaRPr lang="en-US" sz="1300" b="1" i="1" u="none" strike="noStrike">
                        <a:solidFill>
                          <a:srgbClr val="000000"/>
                        </a:solidFill>
                        <a:effectLst/>
                        <a:latin typeface="Times New Roman"/>
                      </a:endParaRPr>
                    </a:p>
                  </a:txBody>
                  <a:tcPr marL="8561" marR="8561" marT="8561" marB="0" anchor="b"/>
                </a:tc>
                <a:tc>
                  <a:txBody>
                    <a:bodyPr/>
                    <a:lstStyle/>
                    <a:p>
                      <a:pPr algn="r" rtl="0" fontAlgn="b"/>
                      <a:r>
                        <a:rPr lang="en-US" sz="1300" u="none" strike="noStrike">
                          <a:effectLst/>
                        </a:rPr>
                        <a:t>$3,258,773 </a:t>
                      </a:r>
                      <a:endParaRPr lang="en-US" sz="1300" b="1" i="1" u="none" strike="noStrike">
                        <a:solidFill>
                          <a:srgbClr val="000000"/>
                        </a:solidFill>
                        <a:effectLst/>
                        <a:latin typeface="Times New Roman"/>
                      </a:endParaRPr>
                    </a:p>
                  </a:txBody>
                  <a:tcPr marL="8561" marR="8561" marT="8561" marB="0" anchor="b"/>
                </a:tc>
                <a:tc>
                  <a:txBody>
                    <a:bodyPr/>
                    <a:lstStyle/>
                    <a:p>
                      <a:pPr algn="r" rtl="0" fontAlgn="b"/>
                      <a:r>
                        <a:rPr lang="en-US" sz="1300" u="none" strike="noStrike">
                          <a:effectLst/>
                        </a:rPr>
                        <a:t>$4,788,798 </a:t>
                      </a:r>
                      <a:endParaRPr lang="en-US" sz="1300" b="1" i="1" u="none" strike="noStrike">
                        <a:solidFill>
                          <a:srgbClr val="000000"/>
                        </a:solidFill>
                        <a:effectLst/>
                        <a:latin typeface="Times New Roman"/>
                      </a:endParaRPr>
                    </a:p>
                  </a:txBody>
                  <a:tcPr marL="8561" marR="8561" marT="8561" marB="0" anchor="b"/>
                </a:tc>
                <a:tc>
                  <a:txBody>
                    <a:bodyPr/>
                    <a:lstStyle/>
                    <a:p>
                      <a:pPr algn="r" rtl="0" fontAlgn="b"/>
                      <a:r>
                        <a:rPr lang="en-US" sz="1300" u="none" strike="noStrike">
                          <a:effectLst/>
                        </a:rPr>
                        <a:t>$4,066,451 </a:t>
                      </a:r>
                      <a:endParaRPr lang="en-US" sz="1300" b="1" i="1" u="none" strike="noStrike">
                        <a:solidFill>
                          <a:srgbClr val="000000"/>
                        </a:solidFill>
                        <a:effectLst/>
                        <a:latin typeface="Times New Roman"/>
                      </a:endParaRPr>
                    </a:p>
                  </a:txBody>
                  <a:tcPr marL="8561" marR="8561" marT="8561" marB="0" anchor="b"/>
                </a:tc>
                <a:tc>
                  <a:txBody>
                    <a:bodyPr/>
                    <a:lstStyle/>
                    <a:p>
                      <a:pPr algn="r" rtl="0" fontAlgn="b"/>
                      <a:r>
                        <a:rPr lang="en-US" sz="1300" u="none" strike="noStrike">
                          <a:effectLst/>
                        </a:rPr>
                        <a:t>$6,658,425 </a:t>
                      </a:r>
                      <a:endParaRPr lang="en-US" sz="1300" b="1" i="1" u="none" strike="noStrike">
                        <a:solidFill>
                          <a:srgbClr val="000000"/>
                        </a:solidFill>
                        <a:effectLst/>
                        <a:latin typeface="Times New Roman"/>
                      </a:endParaRPr>
                    </a:p>
                  </a:txBody>
                  <a:tcPr marL="8561" marR="8561" marT="8561" marB="0" anchor="b"/>
                </a:tc>
                <a:tc>
                  <a:txBody>
                    <a:bodyPr/>
                    <a:lstStyle/>
                    <a:p>
                      <a:pPr algn="r" rtl="0" fontAlgn="b"/>
                      <a:r>
                        <a:rPr lang="en-US" sz="1300" u="none" strike="noStrike">
                          <a:effectLst/>
                        </a:rPr>
                        <a:t>$1,261,433 </a:t>
                      </a:r>
                      <a:endParaRPr lang="en-US" sz="1300" b="1" i="1" u="none" strike="noStrike">
                        <a:solidFill>
                          <a:srgbClr val="000000"/>
                        </a:solidFill>
                        <a:effectLst/>
                        <a:latin typeface="Times New Roman"/>
                      </a:endParaRPr>
                    </a:p>
                  </a:txBody>
                  <a:tcPr marL="8561" marR="8561" marT="8561" marB="0" anchor="b"/>
                </a:tc>
                <a:tc>
                  <a:txBody>
                    <a:bodyPr/>
                    <a:lstStyle/>
                    <a:p>
                      <a:pPr algn="r" rtl="0" fontAlgn="b"/>
                      <a:r>
                        <a:rPr lang="en-US" sz="1300" u="none" strike="noStrike">
                          <a:effectLst/>
                        </a:rPr>
                        <a:t>$2,134,655 </a:t>
                      </a:r>
                      <a:endParaRPr lang="en-US" sz="1300" b="1" i="1" u="none" strike="noStrike">
                        <a:solidFill>
                          <a:srgbClr val="000000"/>
                        </a:solidFill>
                        <a:effectLst/>
                        <a:latin typeface="Times New Roman"/>
                      </a:endParaRPr>
                    </a:p>
                  </a:txBody>
                  <a:tcPr marL="8561" marR="8561" marT="8561" marB="0" anchor="b"/>
                </a:tc>
              </a:tr>
              <a:tr h="268638">
                <a:tc gridSpan="2">
                  <a:txBody>
                    <a:bodyPr/>
                    <a:lstStyle/>
                    <a:p>
                      <a:pPr algn="l" rtl="0" fontAlgn="b"/>
                      <a:r>
                        <a:rPr lang="en-US" sz="1300" u="none" strike="noStrike">
                          <a:effectLst/>
                        </a:rPr>
                        <a:t>Total Assets</a:t>
                      </a:r>
                      <a:endParaRPr lang="en-US" sz="1300" b="1" i="1" u="none" strike="noStrike">
                        <a:solidFill>
                          <a:srgbClr val="000000"/>
                        </a:solidFill>
                        <a:effectLst/>
                        <a:latin typeface="Times New Roman"/>
                      </a:endParaRPr>
                    </a:p>
                  </a:txBody>
                  <a:tcPr marL="8561" marR="8561" marT="8561" marB="0" anchor="b"/>
                </a:tc>
                <a:tc hMerge="1">
                  <a:txBody>
                    <a:bodyPr/>
                    <a:lstStyle/>
                    <a:p>
                      <a:endParaRPr lang="en-US"/>
                    </a:p>
                  </a:txBody>
                  <a:tcPr/>
                </a:tc>
                <a:tc>
                  <a:txBody>
                    <a:bodyPr/>
                    <a:lstStyle/>
                    <a:p>
                      <a:pPr algn="r" rtl="0" fontAlgn="b"/>
                      <a:r>
                        <a:rPr lang="en-US" sz="1300" u="none" strike="noStrike">
                          <a:effectLst/>
                        </a:rPr>
                        <a:t>$4,320,054 </a:t>
                      </a:r>
                      <a:endParaRPr lang="en-US" sz="1300" b="1" i="1" u="none" strike="noStrike">
                        <a:solidFill>
                          <a:srgbClr val="000000"/>
                        </a:solidFill>
                        <a:effectLst/>
                        <a:latin typeface="Times New Roman"/>
                      </a:endParaRPr>
                    </a:p>
                  </a:txBody>
                  <a:tcPr marL="8561" marR="8561" marT="8561" marB="0" anchor="b"/>
                </a:tc>
                <a:tc>
                  <a:txBody>
                    <a:bodyPr/>
                    <a:lstStyle/>
                    <a:p>
                      <a:pPr algn="r" rtl="0" fontAlgn="b"/>
                      <a:r>
                        <a:rPr lang="en-US" sz="1300" u="none" strike="noStrike">
                          <a:effectLst/>
                        </a:rPr>
                        <a:t>$7,708,613 </a:t>
                      </a:r>
                      <a:endParaRPr lang="en-US" sz="1300" b="1" i="1" u="none" strike="noStrike">
                        <a:solidFill>
                          <a:srgbClr val="000000"/>
                        </a:solidFill>
                        <a:effectLst/>
                        <a:latin typeface="Times New Roman"/>
                      </a:endParaRPr>
                    </a:p>
                  </a:txBody>
                  <a:tcPr marL="8561" marR="8561" marT="8561" marB="0" anchor="b"/>
                </a:tc>
                <a:tc>
                  <a:txBody>
                    <a:bodyPr/>
                    <a:lstStyle/>
                    <a:p>
                      <a:pPr algn="r" rtl="0" fontAlgn="b"/>
                      <a:r>
                        <a:rPr lang="en-US" sz="1300" u="none" strike="noStrike">
                          <a:effectLst/>
                        </a:rPr>
                        <a:t>$11,135,054 </a:t>
                      </a:r>
                      <a:endParaRPr lang="en-US" sz="1300" b="1" i="1" u="none" strike="noStrike">
                        <a:solidFill>
                          <a:srgbClr val="000000"/>
                        </a:solidFill>
                        <a:effectLst/>
                        <a:latin typeface="Times New Roman"/>
                      </a:endParaRPr>
                    </a:p>
                  </a:txBody>
                  <a:tcPr marL="8561" marR="8561" marT="8561" marB="0" anchor="b"/>
                </a:tc>
                <a:tc>
                  <a:txBody>
                    <a:bodyPr/>
                    <a:lstStyle/>
                    <a:p>
                      <a:pPr algn="r" rtl="0" fontAlgn="b"/>
                      <a:r>
                        <a:rPr lang="en-US" sz="1300" u="none" strike="noStrike">
                          <a:effectLst/>
                        </a:rPr>
                        <a:t>$15,443,004 </a:t>
                      </a:r>
                      <a:endParaRPr lang="en-US" sz="1300" b="1" i="1" u="none" strike="noStrike">
                        <a:solidFill>
                          <a:srgbClr val="000000"/>
                        </a:solidFill>
                        <a:effectLst/>
                        <a:latin typeface="Times New Roman"/>
                      </a:endParaRPr>
                    </a:p>
                  </a:txBody>
                  <a:tcPr marL="8561" marR="8561" marT="8561" marB="0" anchor="b"/>
                </a:tc>
                <a:tc>
                  <a:txBody>
                    <a:bodyPr/>
                    <a:lstStyle/>
                    <a:p>
                      <a:pPr algn="r" rtl="0" fontAlgn="b"/>
                      <a:r>
                        <a:rPr lang="en-US" sz="1300" u="none" strike="noStrike">
                          <a:effectLst/>
                        </a:rPr>
                        <a:t>$22,153,922 </a:t>
                      </a:r>
                      <a:endParaRPr lang="en-US" sz="1300" b="1" i="1" u="none" strike="noStrike">
                        <a:solidFill>
                          <a:srgbClr val="000000"/>
                        </a:solidFill>
                        <a:effectLst/>
                        <a:latin typeface="Times New Roman"/>
                      </a:endParaRPr>
                    </a:p>
                  </a:txBody>
                  <a:tcPr marL="8561" marR="8561" marT="8561" marB="0" anchor="b"/>
                </a:tc>
                <a:tc>
                  <a:txBody>
                    <a:bodyPr/>
                    <a:lstStyle/>
                    <a:p>
                      <a:pPr algn="r" rtl="0" fontAlgn="b"/>
                      <a:r>
                        <a:rPr lang="en-US" sz="1300" u="none" strike="noStrike">
                          <a:effectLst/>
                        </a:rPr>
                        <a:t>$22,691,288 </a:t>
                      </a:r>
                      <a:endParaRPr lang="en-US" sz="1300" b="1" i="1" u="none" strike="noStrike">
                        <a:solidFill>
                          <a:srgbClr val="000000"/>
                        </a:solidFill>
                        <a:effectLst/>
                        <a:latin typeface="Times New Roman"/>
                      </a:endParaRPr>
                    </a:p>
                  </a:txBody>
                  <a:tcPr marL="8561" marR="8561" marT="8561" marB="0" anchor="b"/>
                </a:tc>
                <a:tc>
                  <a:txBody>
                    <a:bodyPr/>
                    <a:lstStyle/>
                    <a:p>
                      <a:pPr algn="r" rtl="0" fontAlgn="b"/>
                      <a:r>
                        <a:rPr lang="en-US" sz="1300" u="none" strike="noStrike" dirty="0">
                          <a:effectLst/>
                        </a:rPr>
                        <a:t>$25,184,540 </a:t>
                      </a:r>
                      <a:endParaRPr lang="en-US" sz="1300" b="1" i="1" u="none" strike="noStrike" dirty="0">
                        <a:solidFill>
                          <a:srgbClr val="000000"/>
                        </a:solidFill>
                        <a:effectLst/>
                        <a:latin typeface="Times New Roman"/>
                      </a:endParaRPr>
                    </a:p>
                  </a:txBody>
                  <a:tcPr marL="8561" marR="8561" marT="8561" marB="0" anchor="b"/>
                </a:tc>
              </a:tr>
            </a:tbl>
          </a:graphicData>
        </a:graphic>
      </p:graphicFrame>
      <p:graphicFrame>
        <p:nvGraphicFramePr>
          <p:cNvPr id="5" name="Table 4"/>
          <p:cNvGraphicFramePr>
            <a:graphicFrameLocks noGrp="1"/>
          </p:cNvGraphicFramePr>
          <p:nvPr/>
        </p:nvGraphicFramePr>
        <p:xfrm>
          <a:off x="457200" y="1466850"/>
          <a:ext cx="8229603" cy="3926106"/>
        </p:xfrm>
        <a:graphic>
          <a:graphicData uri="http://schemas.openxmlformats.org/drawingml/2006/table">
            <a:tbl>
              <a:tblPr>
                <a:tableStyleId>{5C22544A-7EE6-4342-B048-85BDC9FD1C3A}</a:tableStyleId>
              </a:tblPr>
              <a:tblGrid>
                <a:gridCol w="949125"/>
                <a:gridCol w="555585"/>
                <a:gridCol w="960699"/>
                <a:gridCol w="960699"/>
                <a:gridCol w="960699"/>
                <a:gridCol w="960699"/>
                <a:gridCol w="960699"/>
                <a:gridCol w="960699"/>
                <a:gridCol w="960699"/>
              </a:tblGrid>
              <a:tr h="237392">
                <a:tc rowSpan="2">
                  <a:txBody>
                    <a:bodyPr/>
                    <a:lstStyle/>
                    <a:p>
                      <a:pPr algn="l" fontAlgn="ctr"/>
                      <a:r>
                        <a:rPr lang="en-US" sz="1300" u="none" strike="noStrike">
                          <a:effectLst/>
                        </a:rPr>
                        <a:t>Millions</a:t>
                      </a:r>
                      <a:endParaRPr lang="en-US" sz="1300" b="0" i="0" u="none" strike="noStrike">
                        <a:solidFill>
                          <a:srgbClr val="000000"/>
                        </a:solidFill>
                        <a:effectLst/>
                        <a:latin typeface="Arial"/>
                      </a:endParaRPr>
                    </a:p>
                  </a:txBody>
                  <a:tcPr marL="9130" marR="9130" marT="9130" marB="0" anchor="ctr"/>
                </a:tc>
                <a:tc rowSpan="2">
                  <a:txBody>
                    <a:bodyPr/>
                    <a:lstStyle/>
                    <a:p>
                      <a:pPr algn="l" fontAlgn="ctr"/>
                      <a:r>
                        <a:rPr lang="en-US" sz="1300" u="none" strike="noStrike">
                          <a:effectLst/>
                        </a:rPr>
                        <a:t> </a:t>
                      </a:r>
                      <a:endParaRPr lang="en-US" sz="1300" b="0" i="0" u="none" strike="noStrike">
                        <a:solidFill>
                          <a:srgbClr val="000000"/>
                        </a:solidFill>
                        <a:effectLst/>
                        <a:latin typeface="Arial"/>
                      </a:endParaRPr>
                    </a:p>
                  </a:txBody>
                  <a:tcPr marL="9130" marR="9130" marT="9130" marB="0" anchor="ctr"/>
                </a:tc>
                <a:tc>
                  <a:txBody>
                    <a:bodyPr/>
                    <a:lstStyle/>
                    <a:p>
                      <a:pPr algn="ctr" rtl="0" fontAlgn="b"/>
                      <a:r>
                        <a:rPr lang="en-US" sz="1300" u="none" strike="noStrike">
                          <a:effectLst/>
                        </a:rPr>
                        <a:t>2011</a:t>
                      </a:r>
                      <a:endParaRPr lang="en-US" sz="1300" b="1" i="1" u="none" strike="noStrike">
                        <a:solidFill>
                          <a:srgbClr val="000000"/>
                        </a:solidFill>
                        <a:effectLst/>
                        <a:latin typeface="Times New Roman"/>
                      </a:endParaRPr>
                    </a:p>
                  </a:txBody>
                  <a:tcPr marL="9130" marR="9130" marT="9130" marB="0" anchor="b"/>
                </a:tc>
                <a:tc>
                  <a:txBody>
                    <a:bodyPr/>
                    <a:lstStyle/>
                    <a:p>
                      <a:pPr algn="ctr" rtl="0" fontAlgn="b"/>
                      <a:r>
                        <a:rPr lang="en-US" sz="1300" u="none" strike="noStrike">
                          <a:effectLst/>
                        </a:rPr>
                        <a:t>2012</a:t>
                      </a:r>
                      <a:endParaRPr lang="en-US" sz="1300" b="1" i="1" u="none" strike="noStrike">
                        <a:solidFill>
                          <a:srgbClr val="000000"/>
                        </a:solidFill>
                        <a:effectLst/>
                        <a:latin typeface="Times New Roman"/>
                      </a:endParaRPr>
                    </a:p>
                  </a:txBody>
                  <a:tcPr marL="9130" marR="9130" marT="9130" marB="0" anchor="b"/>
                </a:tc>
                <a:tc>
                  <a:txBody>
                    <a:bodyPr/>
                    <a:lstStyle/>
                    <a:p>
                      <a:pPr algn="ctr" rtl="0" fontAlgn="b"/>
                      <a:r>
                        <a:rPr lang="en-US" sz="1300" u="none" strike="noStrike">
                          <a:effectLst/>
                        </a:rPr>
                        <a:t>2013</a:t>
                      </a:r>
                      <a:endParaRPr lang="en-US" sz="1300" b="1" i="1" u="none" strike="noStrike">
                        <a:solidFill>
                          <a:srgbClr val="000000"/>
                        </a:solidFill>
                        <a:effectLst/>
                        <a:latin typeface="Times New Roman"/>
                      </a:endParaRPr>
                    </a:p>
                  </a:txBody>
                  <a:tcPr marL="9130" marR="9130" marT="9130" marB="0" anchor="b"/>
                </a:tc>
                <a:tc>
                  <a:txBody>
                    <a:bodyPr/>
                    <a:lstStyle/>
                    <a:p>
                      <a:pPr algn="ctr" rtl="0" fontAlgn="b"/>
                      <a:r>
                        <a:rPr lang="en-US" sz="1300" u="none" strike="noStrike">
                          <a:effectLst/>
                        </a:rPr>
                        <a:t>2014</a:t>
                      </a:r>
                      <a:endParaRPr lang="en-US" sz="1300" b="1" i="1" u="none" strike="noStrike">
                        <a:solidFill>
                          <a:srgbClr val="000000"/>
                        </a:solidFill>
                        <a:effectLst/>
                        <a:latin typeface="Times New Roman"/>
                      </a:endParaRPr>
                    </a:p>
                  </a:txBody>
                  <a:tcPr marL="9130" marR="9130" marT="9130" marB="0" anchor="b"/>
                </a:tc>
                <a:tc>
                  <a:txBody>
                    <a:bodyPr/>
                    <a:lstStyle/>
                    <a:p>
                      <a:pPr algn="ctr" rtl="0" fontAlgn="b"/>
                      <a:r>
                        <a:rPr lang="en-US" sz="1300" u="none" strike="noStrike">
                          <a:effectLst/>
                        </a:rPr>
                        <a:t>2015</a:t>
                      </a:r>
                      <a:endParaRPr lang="en-US" sz="1300" b="1" i="1" u="none" strike="noStrike">
                        <a:solidFill>
                          <a:srgbClr val="000000"/>
                        </a:solidFill>
                        <a:effectLst/>
                        <a:latin typeface="Times New Roman"/>
                      </a:endParaRPr>
                    </a:p>
                  </a:txBody>
                  <a:tcPr marL="9130" marR="9130" marT="9130" marB="0" anchor="b"/>
                </a:tc>
                <a:tc>
                  <a:txBody>
                    <a:bodyPr/>
                    <a:lstStyle/>
                    <a:p>
                      <a:pPr algn="ctr" rtl="0" fontAlgn="b"/>
                      <a:r>
                        <a:rPr lang="en-US" sz="1300" u="none" strike="noStrike">
                          <a:effectLst/>
                        </a:rPr>
                        <a:t>2016</a:t>
                      </a:r>
                      <a:endParaRPr lang="en-US" sz="1300" b="1" i="1" u="none" strike="noStrike">
                        <a:solidFill>
                          <a:srgbClr val="000000"/>
                        </a:solidFill>
                        <a:effectLst/>
                        <a:latin typeface="Times New Roman"/>
                      </a:endParaRPr>
                    </a:p>
                  </a:txBody>
                  <a:tcPr marL="9130" marR="9130" marT="9130" marB="0" anchor="b"/>
                </a:tc>
                <a:tc>
                  <a:txBody>
                    <a:bodyPr/>
                    <a:lstStyle/>
                    <a:p>
                      <a:pPr algn="ctr" rtl="0" fontAlgn="b"/>
                      <a:r>
                        <a:rPr lang="en-US" sz="1300" u="none" strike="noStrike">
                          <a:effectLst/>
                        </a:rPr>
                        <a:t>2017</a:t>
                      </a:r>
                      <a:endParaRPr lang="en-US" sz="1300" b="1" i="1" u="none" strike="noStrike">
                        <a:solidFill>
                          <a:srgbClr val="000000"/>
                        </a:solidFill>
                        <a:effectLst/>
                        <a:latin typeface="Times New Roman"/>
                      </a:endParaRPr>
                    </a:p>
                  </a:txBody>
                  <a:tcPr marL="9130" marR="9130" marT="9130" marB="0" anchor="b"/>
                </a:tc>
              </a:tr>
              <a:tr h="246523">
                <a:tc vMerge="1">
                  <a:txBody>
                    <a:bodyPr/>
                    <a:lstStyle/>
                    <a:p>
                      <a:endParaRPr lang="en-US"/>
                    </a:p>
                  </a:txBody>
                  <a:tcPr/>
                </a:tc>
                <a:tc vMerge="1">
                  <a:txBody>
                    <a:bodyPr/>
                    <a:lstStyle/>
                    <a:p>
                      <a:endParaRPr lang="en-US"/>
                    </a:p>
                  </a:txBody>
                  <a:tcPr/>
                </a:tc>
                <a:tc>
                  <a:txBody>
                    <a:bodyPr/>
                    <a:lstStyle/>
                    <a:p>
                      <a:pPr algn="ctr" rtl="0" fontAlgn="b"/>
                      <a:r>
                        <a:rPr lang="en-US" sz="1300" u="none" strike="noStrike">
                          <a:effectLst/>
                        </a:rPr>
                        <a:t>Fiscal Year</a:t>
                      </a:r>
                      <a:endParaRPr lang="en-US" sz="1300" b="1" i="1" u="none" strike="noStrike">
                        <a:solidFill>
                          <a:srgbClr val="000000"/>
                        </a:solidFill>
                        <a:effectLst/>
                        <a:latin typeface="Times New Roman"/>
                      </a:endParaRPr>
                    </a:p>
                  </a:txBody>
                  <a:tcPr marL="9130" marR="9130" marT="9130" marB="0" anchor="b"/>
                </a:tc>
                <a:tc>
                  <a:txBody>
                    <a:bodyPr/>
                    <a:lstStyle/>
                    <a:p>
                      <a:pPr algn="ctr" rtl="0" fontAlgn="b"/>
                      <a:r>
                        <a:rPr lang="en-US" sz="1300" u="none" strike="noStrike">
                          <a:effectLst/>
                        </a:rPr>
                        <a:t>Fiscal Year</a:t>
                      </a:r>
                      <a:endParaRPr lang="en-US" sz="1300" b="1" i="1" u="none" strike="noStrike">
                        <a:solidFill>
                          <a:srgbClr val="000000"/>
                        </a:solidFill>
                        <a:effectLst/>
                        <a:latin typeface="Times New Roman"/>
                      </a:endParaRPr>
                    </a:p>
                  </a:txBody>
                  <a:tcPr marL="9130" marR="9130" marT="9130" marB="0" anchor="b"/>
                </a:tc>
                <a:tc>
                  <a:txBody>
                    <a:bodyPr/>
                    <a:lstStyle/>
                    <a:p>
                      <a:pPr algn="ctr" rtl="0" fontAlgn="b"/>
                      <a:r>
                        <a:rPr lang="en-US" sz="1300" u="none" strike="noStrike">
                          <a:effectLst/>
                        </a:rPr>
                        <a:t>Fiscal Year</a:t>
                      </a:r>
                      <a:endParaRPr lang="en-US" sz="1300" b="1" i="1" u="none" strike="noStrike">
                        <a:solidFill>
                          <a:srgbClr val="000000"/>
                        </a:solidFill>
                        <a:effectLst/>
                        <a:latin typeface="Times New Roman"/>
                      </a:endParaRPr>
                    </a:p>
                  </a:txBody>
                  <a:tcPr marL="9130" marR="9130" marT="9130" marB="0" anchor="b"/>
                </a:tc>
                <a:tc>
                  <a:txBody>
                    <a:bodyPr/>
                    <a:lstStyle/>
                    <a:p>
                      <a:pPr algn="ctr" rtl="0" fontAlgn="b"/>
                      <a:r>
                        <a:rPr lang="en-US" sz="1300" u="none" strike="noStrike">
                          <a:effectLst/>
                        </a:rPr>
                        <a:t>Fiscal Year</a:t>
                      </a:r>
                      <a:endParaRPr lang="en-US" sz="1300" b="1" i="1" u="none" strike="noStrike">
                        <a:solidFill>
                          <a:srgbClr val="000000"/>
                        </a:solidFill>
                        <a:effectLst/>
                        <a:latin typeface="Times New Roman"/>
                      </a:endParaRPr>
                    </a:p>
                  </a:txBody>
                  <a:tcPr marL="9130" marR="9130" marT="9130" marB="0" anchor="b"/>
                </a:tc>
                <a:tc>
                  <a:txBody>
                    <a:bodyPr/>
                    <a:lstStyle/>
                    <a:p>
                      <a:pPr algn="ctr" rtl="0" fontAlgn="b"/>
                      <a:r>
                        <a:rPr lang="en-US" sz="1300" u="none" strike="noStrike">
                          <a:effectLst/>
                        </a:rPr>
                        <a:t>Fiscal Year</a:t>
                      </a:r>
                      <a:endParaRPr lang="en-US" sz="1300" b="1" i="1" u="none" strike="noStrike">
                        <a:solidFill>
                          <a:srgbClr val="000000"/>
                        </a:solidFill>
                        <a:effectLst/>
                        <a:latin typeface="Times New Roman"/>
                      </a:endParaRPr>
                    </a:p>
                  </a:txBody>
                  <a:tcPr marL="9130" marR="9130" marT="9130" marB="0" anchor="b"/>
                </a:tc>
                <a:tc>
                  <a:txBody>
                    <a:bodyPr/>
                    <a:lstStyle/>
                    <a:p>
                      <a:pPr algn="ctr" rtl="0" fontAlgn="b"/>
                      <a:r>
                        <a:rPr lang="en-US" sz="1300" u="none" strike="noStrike">
                          <a:effectLst/>
                        </a:rPr>
                        <a:t>Fiscal Year</a:t>
                      </a:r>
                      <a:endParaRPr lang="en-US" sz="1300" b="1" i="1" u="none" strike="noStrike">
                        <a:solidFill>
                          <a:srgbClr val="000000"/>
                        </a:solidFill>
                        <a:effectLst/>
                        <a:latin typeface="Times New Roman"/>
                      </a:endParaRPr>
                    </a:p>
                  </a:txBody>
                  <a:tcPr marL="9130" marR="9130" marT="9130" marB="0" anchor="b"/>
                </a:tc>
                <a:tc>
                  <a:txBody>
                    <a:bodyPr/>
                    <a:lstStyle/>
                    <a:p>
                      <a:pPr algn="ctr" rtl="0" fontAlgn="b"/>
                      <a:r>
                        <a:rPr lang="en-US" sz="1300" u="none" strike="noStrike">
                          <a:effectLst/>
                        </a:rPr>
                        <a:t>Fiscal Year</a:t>
                      </a:r>
                      <a:endParaRPr lang="en-US" sz="1300" b="1" i="1" u="none" strike="noStrike">
                        <a:solidFill>
                          <a:srgbClr val="000000"/>
                        </a:solidFill>
                        <a:effectLst/>
                        <a:latin typeface="Times New Roman"/>
                      </a:endParaRPr>
                    </a:p>
                  </a:txBody>
                  <a:tcPr marL="9130" marR="9130" marT="9130" marB="0" anchor="b"/>
                </a:tc>
              </a:tr>
              <a:tr h="237392">
                <a:tc gridSpan="2">
                  <a:txBody>
                    <a:bodyPr/>
                    <a:lstStyle/>
                    <a:p>
                      <a:pPr algn="l" rtl="0" fontAlgn="b"/>
                      <a:r>
                        <a:rPr lang="en-US" sz="1300" u="none" strike="noStrike">
                          <a:effectLst/>
                        </a:rPr>
                        <a:t>Income</a:t>
                      </a:r>
                      <a:endParaRPr lang="en-US" sz="1300" b="1" i="0" u="none" strike="noStrike">
                        <a:solidFill>
                          <a:srgbClr val="000000"/>
                        </a:solidFill>
                        <a:effectLst/>
                        <a:latin typeface="Times New Roman"/>
                      </a:endParaRPr>
                    </a:p>
                  </a:txBody>
                  <a:tcPr marL="9130" marR="9130" marT="9130" marB="0" anchor="b"/>
                </a:tc>
                <a:tc hMerge="1">
                  <a:txBody>
                    <a:bodyPr/>
                    <a:lstStyle/>
                    <a:p>
                      <a:endParaRPr lang="en-US"/>
                    </a:p>
                  </a:txBody>
                  <a:tcPr/>
                </a:tc>
                <a:tc>
                  <a:txBody>
                    <a:bodyPr/>
                    <a:lstStyle/>
                    <a:p>
                      <a:pPr algn="l" rtl="0" fontAlgn="b"/>
                      <a:r>
                        <a:rPr lang="en-US" sz="1300" u="none" strike="noStrike">
                          <a:effectLst/>
                        </a:rPr>
                        <a:t> </a:t>
                      </a:r>
                      <a:endParaRPr lang="en-US" sz="1300" b="1" i="0" u="none" strike="noStrike">
                        <a:solidFill>
                          <a:srgbClr val="000000"/>
                        </a:solidFill>
                        <a:effectLst/>
                        <a:latin typeface="Times New Roman"/>
                      </a:endParaRPr>
                    </a:p>
                  </a:txBody>
                  <a:tcPr marL="9130" marR="9130" marT="9130" marB="0" anchor="b"/>
                </a:tc>
                <a:tc>
                  <a:txBody>
                    <a:bodyPr/>
                    <a:lstStyle/>
                    <a:p>
                      <a:pPr algn="l" rtl="0" fontAlgn="b"/>
                      <a:r>
                        <a:rPr lang="en-US" sz="1300" u="none" strike="noStrike">
                          <a:effectLst/>
                        </a:rPr>
                        <a:t> </a:t>
                      </a:r>
                      <a:endParaRPr lang="en-US" sz="1300" b="1" i="0" u="none" strike="noStrike">
                        <a:solidFill>
                          <a:srgbClr val="000000"/>
                        </a:solidFill>
                        <a:effectLst/>
                        <a:latin typeface="Times New Roman"/>
                      </a:endParaRPr>
                    </a:p>
                  </a:txBody>
                  <a:tcPr marL="9130" marR="9130" marT="9130" marB="0" anchor="b"/>
                </a:tc>
                <a:tc>
                  <a:txBody>
                    <a:bodyPr/>
                    <a:lstStyle/>
                    <a:p>
                      <a:pPr algn="l" rtl="0" fontAlgn="b"/>
                      <a:r>
                        <a:rPr lang="en-US" sz="1300" u="none" strike="noStrike">
                          <a:effectLst/>
                        </a:rPr>
                        <a:t> </a:t>
                      </a:r>
                      <a:endParaRPr lang="en-US" sz="1300" b="1" i="0" u="none" strike="noStrike">
                        <a:solidFill>
                          <a:srgbClr val="000000"/>
                        </a:solidFill>
                        <a:effectLst/>
                        <a:latin typeface="Times New Roman"/>
                      </a:endParaRPr>
                    </a:p>
                  </a:txBody>
                  <a:tcPr marL="9130" marR="9130" marT="9130" marB="0" anchor="b"/>
                </a:tc>
                <a:tc>
                  <a:txBody>
                    <a:bodyPr/>
                    <a:lstStyle/>
                    <a:p>
                      <a:pPr algn="l" rtl="0" fontAlgn="b"/>
                      <a:r>
                        <a:rPr lang="en-US" sz="1300" u="none" strike="noStrike">
                          <a:effectLst/>
                        </a:rPr>
                        <a:t> </a:t>
                      </a:r>
                      <a:endParaRPr lang="en-US" sz="1300" b="1" i="0" u="none" strike="noStrike">
                        <a:solidFill>
                          <a:srgbClr val="000000"/>
                        </a:solidFill>
                        <a:effectLst/>
                        <a:latin typeface="Times New Roman"/>
                      </a:endParaRPr>
                    </a:p>
                  </a:txBody>
                  <a:tcPr marL="9130" marR="9130" marT="9130" marB="0" anchor="b"/>
                </a:tc>
                <a:tc>
                  <a:txBody>
                    <a:bodyPr/>
                    <a:lstStyle/>
                    <a:p>
                      <a:pPr algn="l" rtl="0" fontAlgn="b"/>
                      <a:r>
                        <a:rPr lang="en-US" sz="1300" u="none" strike="noStrike">
                          <a:effectLst/>
                        </a:rPr>
                        <a:t> </a:t>
                      </a:r>
                      <a:endParaRPr lang="en-US" sz="1300" b="1" i="0" u="none" strike="noStrike">
                        <a:solidFill>
                          <a:srgbClr val="000000"/>
                        </a:solidFill>
                        <a:effectLst/>
                        <a:latin typeface="Times New Roman"/>
                      </a:endParaRPr>
                    </a:p>
                  </a:txBody>
                  <a:tcPr marL="9130" marR="9130" marT="9130" marB="0" anchor="b"/>
                </a:tc>
                <a:tc>
                  <a:txBody>
                    <a:bodyPr/>
                    <a:lstStyle/>
                    <a:p>
                      <a:pPr algn="l" rtl="0" fontAlgn="b"/>
                      <a:r>
                        <a:rPr lang="en-US" sz="1300" u="none" strike="noStrike">
                          <a:effectLst/>
                        </a:rPr>
                        <a:t> </a:t>
                      </a:r>
                      <a:endParaRPr lang="en-US" sz="1300" b="1" i="0" u="none" strike="noStrike">
                        <a:solidFill>
                          <a:srgbClr val="000000"/>
                        </a:solidFill>
                        <a:effectLst/>
                        <a:latin typeface="Times New Roman"/>
                      </a:endParaRPr>
                    </a:p>
                  </a:txBody>
                  <a:tcPr marL="9130" marR="9130" marT="9130" marB="0" anchor="b"/>
                </a:tc>
                <a:tc>
                  <a:txBody>
                    <a:bodyPr/>
                    <a:lstStyle/>
                    <a:p>
                      <a:pPr algn="l" rtl="0" fontAlgn="b"/>
                      <a:r>
                        <a:rPr lang="en-US" sz="1300" u="none" strike="noStrike">
                          <a:effectLst/>
                        </a:rPr>
                        <a:t> </a:t>
                      </a:r>
                      <a:endParaRPr lang="en-US" sz="1300" b="1" i="0" u="none" strike="noStrike">
                        <a:solidFill>
                          <a:srgbClr val="000000"/>
                        </a:solidFill>
                        <a:effectLst/>
                        <a:latin typeface="Times New Roman"/>
                      </a:endParaRPr>
                    </a:p>
                  </a:txBody>
                  <a:tcPr marL="9130" marR="9130" marT="9130" marB="0" anchor="b"/>
                </a:tc>
              </a:tr>
              <a:tr h="246523">
                <a:tc gridSpan="2">
                  <a:txBody>
                    <a:bodyPr/>
                    <a:lstStyle/>
                    <a:p>
                      <a:pPr algn="l" rtl="0" fontAlgn="b"/>
                      <a:r>
                        <a:rPr lang="en-US" sz="1300" u="none" strike="noStrike">
                          <a:effectLst/>
                        </a:rPr>
                        <a:t>Premiums</a:t>
                      </a:r>
                      <a:endParaRPr lang="en-US" sz="1300" b="0" i="0" u="none" strike="noStrike">
                        <a:solidFill>
                          <a:srgbClr val="000000"/>
                        </a:solidFill>
                        <a:effectLst/>
                        <a:latin typeface="Times New Roman"/>
                      </a:endParaRPr>
                    </a:p>
                  </a:txBody>
                  <a:tcPr marL="9130" marR="9130" marT="9130" marB="0" anchor="b"/>
                </a:tc>
                <a:tc hMerge="1">
                  <a:txBody>
                    <a:bodyPr/>
                    <a:lstStyle/>
                    <a:p>
                      <a:endParaRPr lang="en-US"/>
                    </a:p>
                  </a:txBody>
                  <a:tcPr/>
                </a:tc>
                <a:tc>
                  <a:txBody>
                    <a:bodyPr/>
                    <a:lstStyle/>
                    <a:p>
                      <a:pPr algn="r" rtl="0" fontAlgn="b"/>
                      <a:r>
                        <a:rPr lang="en-US" sz="1300" u="none" strike="noStrike">
                          <a:effectLst/>
                        </a:rPr>
                        <a:t>$25.8 </a:t>
                      </a:r>
                      <a:endParaRPr lang="en-US" sz="1300" b="0" i="0" u="none" strike="noStrike">
                        <a:solidFill>
                          <a:srgbClr val="000000"/>
                        </a:solidFill>
                        <a:effectLst/>
                        <a:latin typeface="Times New Roman"/>
                      </a:endParaRPr>
                    </a:p>
                  </a:txBody>
                  <a:tcPr marL="9130" marR="9130" marT="9130" marB="0" anchor="b"/>
                </a:tc>
                <a:tc>
                  <a:txBody>
                    <a:bodyPr/>
                    <a:lstStyle/>
                    <a:p>
                      <a:pPr algn="r" rtl="0" fontAlgn="b"/>
                      <a:r>
                        <a:rPr lang="en-US" sz="1300" u="none" strike="noStrike">
                          <a:effectLst/>
                        </a:rPr>
                        <a:t>$28.6 </a:t>
                      </a:r>
                      <a:endParaRPr lang="en-US" sz="1300" b="0" i="0" u="none" strike="noStrike">
                        <a:solidFill>
                          <a:srgbClr val="000000"/>
                        </a:solidFill>
                        <a:effectLst/>
                        <a:latin typeface="Times New Roman"/>
                      </a:endParaRPr>
                    </a:p>
                  </a:txBody>
                  <a:tcPr marL="9130" marR="9130" marT="9130" marB="0" anchor="b"/>
                </a:tc>
                <a:tc>
                  <a:txBody>
                    <a:bodyPr/>
                    <a:lstStyle/>
                    <a:p>
                      <a:pPr algn="r" rtl="0" fontAlgn="b"/>
                      <a:r>
                        <a:rPr lang="en-US" sz="1300" u="none" strike="noStrike">
                          <a:effectLst/>
                        </a:rPr>
                        <a:t>$34.5 </a:t>
                      </a:r>
                      <a:endParaRPr lang="en-US" sz="1300" b="0" i="0" u="none" strike="noStrike">
                        <a:solidFill>
                          <a:srgbClr val="000000"/>
                        </a:solidFill>
                        <a:effectLst/>
                        <a:latin typeface="Times New Roman"/>
                      </a:endParaRPr>
                    </a:p>
                  </a:txBody>
                  <a:tcPr marL="9130" marR="9130" marT="9130" marB="0" anchor="b"/>
                </a:tc>
                <a:tc>
                  <a:txBody>
                    <a:bodyPr/>
                    <a:lstStyle/>
                    <a:p>
                      <a:pPr algn="r" rtl="0" fontAlgn="b"/>
                      <a:r>
                        <a:rPr lang="en-US" sz="1300" u="none" strike="noStrike">
                          <a:effectLst/>
                        </a:rPr>
                        <a:t>$36.0 </a:t>
                      </a:r>
                      <a:endParaRPr lang="en-US" sz="1300" b="0" i="0" u="none" strike="noStrike">
                        <a:solidFill>
                          <a:srgbClr val="000000"/>
                        </a:solidFill>
                        <a:effectLst/>
                        <a:latin typeface="Times New Roman"/>
                      </a:endParaRPr>
                    </a:p>
                  </a:txBody>
                  <a:tcPr marL="9130" marR="9130" marT="9130" marB="0" anchor="b"/>
                </a:tc>
                <a:tc>
                  <a:txBody>
                    <a:bodyPr/>
                    <a:lstStyle/>
                    <a:p>
                      <a:pPr algn="r" rtl="0" fontAlgn="b"/>
                      <a:r>
                        <a:rPr lang="en-US" sz="1300" u="none" strike="noStrike">
                          <a:effectLst/>
                        </a:rPr>
                        <a:t>$37.6 </a:t>
                      </a:r>
                      <a:endParaRPr lang="en-US" sz="1300" b="0" i="0" u="none" strike="noStrike">
                        <a:solidFill>
                          <a:srgbClr val="000000"/>
                        </a:solidFill>
                        <a:effectLst/>
                        <a:latin typeface="Times New Roman"/>
                      </a:endParaRPr>
                    </a:p>
                  </a:txBody>
                  <a:tcPr marL="9130" marR="9130" marT="9130" marB="0" anchor="b"/>
                </a:tc>
                <a:tc>
                  <a:txBody>
                    <a:bodyPr/>
                    <a:lstStyle/>
                    <a:p>
                      <a:pPr algn="r" rtl="0" fontAlgn="b"/>
                      <a:r>
                        <a:rPr lang="en-US" sz="1300" u="none" strike="noStrike">
                          <a:effectLst/>
                        </a:rPr>
                        <a:t>$38.5 </a:t>
                      </a:r>
                      <a:endParaRPr lang="en-US" sz="1300" b="0" i="0" u="none" strike="noStrike">
                        <a:solidFill>
                          <a:srgbClr val="000000"/>
                        </a:solidFill>
                        <a:effectLst/>
                        <a:latin typeface="Times New Roman"/>
                      </a:endParaRPr>
                    </a:p>
                  </a:txBody>
                  <a:tcPr marL="9130" marR="9130" marT="9130" marB="0" anchor="b"/>
                </a:tc>
                <a:tc>
                  <a:txBody>
                    <a:bodyPr/>
                    <a:lstStyle/>
                    <a:p>
                      <a:pPr algn="r" rtl="0" fontAlgn="b"/>
                      <a:r>
                        <a:rPr lang="en-US" sz="1300" u="none" strike="noStrike">
                          <a:effectLst/>
                        </a:rPr>
                        <a:t>$40.8 </a:t>
                      </a:r>
                      <a:endParaRPr lang="en-US" sz="1300" b="0" i="0" u="none" strike="noStrike">
                        <a:solidFill>
                          <a:srgbClr val="000000"/>
                        </a:solidFill>
                        <a:effectLst/>
                        <a:latin typeface="Times New Roman"/>
                      </a:endParaRPr>
                    </a:p>
                  </a:txBody>
                  <a:tcPr marL="9130" marR="9130" marT="9130" marB="0" anchor="b"/>
                </a:tc>
              </a:tr>
              <a:tr h="246523">
                <a:tc gridSpan="2">
                  <a:txBody>
                    <a:bodyPr/>
                    <a:lstStyle/>
                    <a:p>
                      <a:pPr algn="l" rtl="0" fontAlgn="b"/>
                      <a:r>
                        <a:rPr lang="en-US" sz="1300" u="none" strike="noStrike">
                          <a:effectLst/>
                        </a:rPr>
                        <a:t>Total Income</a:t>
                      </a:r>
                      <a:endParaRPr lang="en-US" sz="1300" b="1" i="1" u="none" strike="noStrike">
                        <a:solidFill>
                          <a:srgbClr val="000000"/>
                        </a:solidFill>
                        <a:effectLst/>
                        <a:latin typeface="Times New Roman"/>
                      </a:endParaRPr>
                    </a:p>
                  </a:txBody>
                  <a:tcPr marL="9130" marR="9130" marT="9130" marB="0" anchor="b"/>
                </a:tc>
                <a:tc hMerge="1">
                  <a:txBody>
                    <a:bodyPr/>
                    <a:lstStyle/>
                    <a:p>
                      <a:endParaRPr lang="en-US"/>
                    </a:p>
                  </a:txBody>
                  <a:tcPr/>
                </a:tc>
                <a:tc>
                  <a:txBody>
                    <a:bodyPr/>
                    <a:lstStyle/>
                    <a:p>
                      <a:pPr algn="r" rtl="0" fontAlgn="b"/>
                      <a:r>
                        <a:rPr lang="en-US" sz="1300" u="none" strike="noStrike">
                          <a:effectLst/>
                        </a:rPr>
                        <a:t>$26.0 </a:t>
                      </a:r>
                      <a:endParaRPr lang="en-US" sz="1300" b="0" i="0" u="none" strike="noStrike">
                        <a:solidFill>
                          <a:srgbClr val="000000"/>
                        </a:solidFill>
                        <a:effectLst/>
                        <a:latin typeface="Times New Roman"/>
                      </a:endParaRPr>
                    </a:p>
                  </a:txBody>
                  <a:tcPr marL="9130" marR="9130" marT="9130" marB="0" anchor="b"/>
                </a:tc>
                <a:tc>
                  <a:txBody>
                    <a:bodyPr/>
                    <a:lstStyle/>
                    <a:p>
                      <a:pPr algn="r" rtl="0" fontAlgn="b"/>
                      <a:r>
                        <a:rPr lang="en-US" sz="1300" u="none" strike="noStrike">
                          <a:effectLst/>
                        </a:rPr>
                        <a:t>$28.7 </a:t>
                      </a:r>
                      <a:endParaRPr lang="en-US" sz="1300" b="0" i="0" u="none" strike="noStrike">
                        <a:solidFill>
                          <a:srgbClr val="000000"/>
                        </a:solidFill>
                        <a:effectLst/>
                        <a:latin typeface="Times New Roman"/>
                      </a:endParaRPr>
                    </a:p>
                  </a:txBody>
                  <a:tcPr marL="9130" marR="9130" marT="9130" marB="0" anchor="b"/>
                </a:tc>
                <a:tc>
                  <a:txBody>
                    <a:bodyPr/>
                    <a:lstStyle/>
                    <a:p>
                      <a:pPr algn="r" rtl="0" fontAlgn="b"/>
                      <a:r>
                        <a:rPr lang="en-US" sz="1300" u="none" strike="noStrike">
                          <a:effectLst/>
                        </a:rPr>
                        <a:t>$34.6 </a:t>
                      </a:r>
                      <a:endParaRPr lang="en-US" sz="1300" b="0" i="0" u="none" strike="noStrike">
                        <a:solidFill>
                          <a:srgbClr val="000000"/>
                        </a:solidFill>
                        <a:effectLst/>
                        <a:latin typeface="Times New Roman"/>
                      </a:endParaRPr>
                    </a:p>
                  </a:txBody>
                  <a:tcPr marL="9130" marR="9130" marT="9130" marB="0" anchor="b"/>
                </a:tc>
                <a:tc>
                  <a:txBody>
                    <a:bodyPr/>
                    <a:lstStyle/>
                    <a:p>
                      <a:pPr algn="r" rtl="0" fontAlgn="b"/>
                      <a:r>
                        <a:rPr lang="en-US" sz="1300" u="none" strike="noStrike">
                          <a:effectLst/>
                        </a:rPr>
                        <a:t>$36.2 </a:t>
                      </a:r>
                      <a:endParaRPr lang="en-US" sz="1300" b="0" i="0" u="none" strike="noStrike">
                        <a:solidFill>
                          <a:srgbClr val="000000"/>
                        </a:solidFill>
                        <a:effectLst/>
                        <a:latin typeface="Times New Roman"/>
                      </a:endParaRPr>
                    </a:p>
                  </a:txBody>
                  <a:tcPr marL="9130" marR="9130" marT="9130" marB="0" anchor="b"/>
                </a:tc>
                <a:tc>
                  <a:txBody>
                    <a:bodyPr/>
                    <a:lstStyle/>
                    <a:p>
                      <a:pPr algn="r" rtl="0" fontAlgn="b"/>
                      <a:r>
                        <a:rPr lang="en-US" sz="1300" u="none" strike="noStrike">
                          <a:effectLst/>
                        </a:rPr>
                        <a:t>$37.7 </a:t>
                      </a:r>
                      <a:endParaRPr lang="en-US" sz="1300" b="0" i="0" u="none" strike="noStrike">
                        <a:solidFill>
                          <a:srgbClr val="000000"/>
                        </a:solidFill>
                        <a:effectLst/>
                        <a:latin typeface="Times New Roman"/>
                      </a:endParaRPr>
                    </a:p>
                  </a:txBody>
                  <a:tcPr marL="9130" marR="9130" marT="9130" marB="0" anchor="b"/>
                </a:tc>
                <a:tc>
                  <a:txBody>
                    <a:bodyPr/>
                    <a:lstStyle/>
                    <a:p>
                      <a:pPr algn="r" rtl="0" fontAlgn="b"/>
                      <a:r>
                        <a:rPr lang="en-US" sz="1300" u="none" strike="noStrike">
                          <a:effectLst/>
                        </a:rPr>
                        <a:t>$39.6 </a:t>
                      </a:r>
                      <a:endParaRPr lang="en-US" sz="1300" b="0" i="0" u="none" strike="noStrike">
                        <a:solidFill>
                          <a:srgbClr val="000000"/>
                        </a:solidFill>
                        <a:effectLst/>
                        <a:latin typeface="Times New Roman"/>
                      </a:endParaRPr>
                    </a:p>
                  </a:txBody>
                  <a:tcPr marL="9130" marR="9130" marT="9130" marB="0" anchor="b"/>
                </a:tc>
                <a:tc>
                  <a:txBody>
                    <a:bodyPr/>
                    <a:lstStyle/>
                    <a:p>
                      <a:pPr algn="r" rtl="0" fontAlgn="b"/>
                      <a:r>
                        <a:rPr lang="en-US" sz="1300" u="none" strike="noStrike">
                          <a:effectLst/>
                        </a:rPr>
                        <a:t>$42.2 </a:t>
                      </a:r>
                      <a:endParaRPr lang="en-US" sz="1300" b="0" i="0" u="none" strike="noStrike">
                        <a:solidFill>
                          <a:srgbClr val="000000"/>
                        </a:solidFill>
                        <a:effectLst/>
                        <a:latin typeface="Times New Roman"/>
                      </a:endParaRPr>
                    </a:p>
                  </a:txBody>
                  <a:tcPr marL="9130" marR="9130" marT="9130" marB="0" anchor="b"/>
                </a:tc>
              </a:tr>
              <a:tr h="246523">
                <a:tc gridSpan="2">
                  <a:txBody>
                    <a:bodyPr/>
                    <a:lstStyle/>
                    <a:p>
                      <a:pPr algn="l" rtl="0" fontAlgn="b"/>
                      <a:r>
                        <a:rPr lang="en-US" sz="1300" u="none" strike="noStrike">
                          <a:effectLst/>
                        </a:rPr>
                        <a:t>Expenses</a:t>
                      </a:r>
                      <a:endParaRPr lang="en-US" sz="1300" b="1" i="1" u="none" strike="noStrike">
                        <a:solidFill>
                          <a:srgbClr val="000000"/>
                        </a:solidFill>
                        <a:effectLst/>
                        <a:latin typeface="Times New Roman"/>
                      </a:endParaRPr>
                    </a:p>
                  </a:txBody>
                  <a:tcPr marL="9130" marR="9130" marT="9130" marB="0" anchor="b"/>
                </a:tc>
                <a:tc hMerge="1">
                  <a:txBody>
                    <a:bodyPr/>
                    <a:lstStyle/>
                    <a:p>
                      <a:endParaRPr lang="en-US"/>
                    </a:p>
                  </a:txBody>
                  <a:tcPr/>
                </a:tc>
                <a:tc>
                  <a:txBody>
                    <a:bodyPr/>
                    <a:lstStyle/>
                    <a:p>
                      <a:pPr algn="l" rtl="0" fontAlgn="b"/>
                      <a:r>
                        <a:rPr lang="en-US" sz="1300" u="none" strike="noStrike">
                          <a:effectLst/>
                        </a:rPr>
                        <a:t> </a:t>
                      </a:r>
                      <a:endParaRPr lang="en-US" sz="1300" b="1" i="1" u="none" strike="noStrike">
                        <a:solidFill>
                          <a:srgbClr val="000000"/>
                        </a:solidFill>
                        <a:effectLst/>
                        <a:latin typeface="Times New Roman"/>
                      </a:endParaRPr>
                    </a:p>
                  </a:txBody>
                  <a:tcPr marL="9130" marR="9130" marT="9130" marB="0" anchor="b"/>
                </a:tc>
                <a:tc>
                  <a:txBody>
                    <a:bodyPr/>
                    <a:lstStyle/>
                    <a:p>
                      <a:pPr algn="l" rtl="0" fontAlgn="b"/>
                      <a:r>
                        <a:rPr lang="en-US" sz="1300" u="none" strike="noStrike">
                          <a:effectLst/>
                        </a:rPr>
                        <a:t> </a:t>
                      </a:r>
                      <a:endParaRPr lang="en-US" sz="1300" b="1" i="1" u="none" strike="noStrike">
                        <a:solidFill>
                          <a:srgbClr val="000000"/>
                        </a:solidFill>
                        <a:effectLst/>
                        <a:latin typeface="Times New Roman"/>
                      </a:endParaRPr>
                    </a:p>
                  </a:txBody>
                  <a:tcPr marL="9130" marR="9130" marT="9130" marB="0" anchor="b"/>
                </a:tc>
                <a:tc>
                  <a:txBody>
                    <a:bodyPr/>
                    <a:lstStyle/>
                    <a:p>
                      <a:pPr algn="l" rtl="0" fontAlgn="b"/>
                      <a:r>
                        <a:rPr lang="en-US" sz="1300" u="none" strike="noStrike">
                          <a:effectLst/>
                        </a:rPr>
                        <a:t> </a:t>
                      </a:r>
                      <a:endParaRPr lang="en-US" sz="1300" b="1" i="1" u="none" strike="noStrike">
                        <a:solidFill>
                          <a:srgbClr val="000000"/>
                        </a:solidFill>
                        <a:effectLst/>
                        <a:latin typeface="Times New Roman"/>
                      </a:endParaRPr>
                    </a:p>
                  </a:txBody>
                  <a:tcPr marL="9130" marR="9130" marT="9130" marB="0" anchor="b"/>
                </a:tc>
                <a:tc>
                  <a:txBody>
                    <a:bodyPr/>
                    <a:lstStyle/>
                    <a:p>
                      <a:pPr algn="l" rtl="0" fontAlgn="b"/>
                      <a:r>
                        <a:rPr lang="en-US" sz="1300" u="none" strike="noStrike">
                          <a:effectLst/>
                        </a:rPr>
                        <a:t> </a:t>
                      </a:r>
                      <a:endParaRPr lang="en-US" sz="1300" b="1" i="1" u="none" strike="noStrike">
                        <a:solidFill>
                          <a:srgbClr val="000000"/>
                        </a:solidFill>
                        <a:effectLst/>
                        <a:latin typeface="Times New Roman"/>
                      </a:endParaRPr>
                    </a:p>
                  </a:txBody>
                  <a:tcPr marL="9130" marR="9130" marT="9130" marB="0" anchor="b"/>
                </a:tc>
                <a:tc>
                  <a:txBody>
                    <a:bodyPr/>
                    <a:lstStyle/>
                    <a:p>
                      <a:pPr algn="l" rtl="0" fontAlgn="b"/>
                      <a:r>
                        <a:rPr lang="en-US" sz="1300" u="none" strike="noStrike">
                          <a:effectLst/>
                        </a:rPr>
                        <a:t> </a:t>
                      </a:r>
                      <a:endParaRPr lang="en-US" sz="1300" b="1" i="1" u="none" strike="noStrike">
                        <a:solidFill>
                          <a:srgbClr val="000000"/>
                        </a:solidFill>
                        <a:effectLst/>
                        <a:latin typeface="Times New Roman"/>
                      </a:endParaRPr>
                    </a:p>
                  </a:txBody>
                  <a:tcPr marL="9130" marR="9130" marT="9130" marB="0" anchor="b"/>
                </a:tc>
                <a:tc>
                  <a:txBody>
                    <a:bodyPr/>
                    <a:lstStyle/>
                    <a:p>
                      <a:pPr algn="l" rtl="0" fontAlgn="b"/>
                      <a:r>
                        <a:rPr lang="en-US" sz="1300" u="none" strike="noStrike">
                          <a:effectLst/>
                        </a:rPr>
                        <a:t> </a:t>
                      </a:r>
                      <a:endParaRPr lang="en-US" sz="1300" b="1" i="1" u="none" strike="noStrike">
                        <a:solidFill>
                          <a:srgbClr val="000000"/>
                        </a:solidFill>
                        <a:effectLst/>
                        <a:latin typeface="Times New Roman"/>
                      </a:endParaRPr>
                    </a:p>
                  </a:txBody>
                  <a:tcPr marL="9130" marR="9130" marT="9130" marB="0" anchor="b"/>
                </a:tc>
                <a:tc>
                  <a:txBody>
                    <a:bodyPr/>
                    <a:lstStyle/>
                    <a:p>
                      <a:pPr algn="l" rtl="0" fontAlgn="b"/>
                      <a:r>
                        <a:rPr lang="en-US" sz="1300" u="none" strike="noStrike">
                          <a:effectLst/>
                        </a:rPr>
                        <a:t> </a:t>
                      </a:r>
                      <a:endParaRPr lang="en-US" sz="1300" b="1" i="1" u="none" strike="noStrike">
                        <a:solidFill>
                          <a:srgbClr val="000000"/>
                        </a:solidFill>
                        <a:effectLst/>
                        <a:latin typeface="Times New Roman"/>
                      </a:endParaRPr>
                    </a:p>
                  </a:txBody>
                  <a:tcPr marL="9130" marR="9130" marT="9130" marB="0" anchor="b"/>
                </a:tc>
              </a:tr>
              <a:tr h="493046">
                <a:tc gridSpan="2">
                  <a:txBody>
                    <a:bodyPr/>
                    <a:lstStyle/>
                    <a:p>
                      <a:pPr algn="l" rtl="0" fontAlgn="b"/>
                      <a:r>
                        <a:rPr lang="en-US" sz="1300" u="none" strike="noStrike">
                          <a:effectLst/>
                        </a:rPr>
                        <a:t>Claims Expense</a:t>
                      </a:r>
                      <a:endParaRPr lang="en-US" sz="1300" b="0" i="0" u="none" strike="noStrike">
                        <a:solidFill>
                          <a:srgbClr val="000000"/>
                        </a:solidFill>
                        <a:effectLst/>
                        <a:latin typeface="Times New Roman"/>
                      </a:endParaRPr>
                    </a:p>
                  </a:txBody>
                  <a:tcPr marL="9130" marR="9130" marT="9130" marB="0" anchor="b"/>
                </a:tc>
                <a:tc hMerge="1">
                  <a:txBody>
                    <a:bodyPr/>
                    <a:lstStyle/>
                    <a:p>
                      <a:endParaRPr lang="en-US"/>
                    </a:p>
                  </a:txBody>
                  <a:tcPr/>
                </a:tc>
                <a:tc>
                  <a:txBody>
                    <a:bodyPr/>
                    <a:lstStyle/>
                    <a:p>
                      <a:pPr algn="r" rtl="0" fontAlgn="b"/>
                      <a:r>
                        <a:rPr lang="en-US" sz="1300" u="none" strike="noStrike">
                          <a:effectLst/>
                        </a:rPr>
                        <a:t>$25.1 </a:t>
                      </a:r>
                      <a:endParaRPr lang="en-US" sz="1300" b="0" i="0" u="none" strike="noStrike">
                        <a:solidFill>
                          <a:srgbClr val="000000"/>
                        </a:solidFill>
                        <a:effectLst/>
                        <a:latin typeface="Times New Roman"/>
                      </a:endParaRPr>
                    </a:p>
                  </a:txBody>
                  <a:tcPr marL="9130" marR="9130" marT="9130" marB="0" anchor="b"/>
                </a:tc>
                <a:tc>
                  <a:txBody>
                    <a:bodyPr/>
                    <a:lstStyle/>
                    <a:p>
                      <a:pPr algn="r" rtl="0" fontAlgn="b"/>
                      <a:r>
                        <a:rPr lang="en-US" sz="1300" u="none" strike="noStrike">
                          <a:effectLst/>
                        </a:rPr>
                        <a:t>$24.8 </a:t>
                      </a:r>
                      <a:endParaRPr lang="en-US" sz="1300" b="0" i="0" u="none" strike="noStrike">
                        <a:solidFill>
                          <a:srgbClr val="000000"/>
                        </a:solidFill>
                        <a:effectLst/>
                        <a:latin typeface="Times New Roman"/>
                      </a:endParaRPr>
                    </a:p>
                  </a:txBody>
                  <a:tcPr marL="9130" marR="9130" marT="9130" marB="0" anchor="b"/>
                </a:tc>
                <a:tc>
                  <a:txBody>
                    <a:bodyPr/>
                    <a:lstStyle/>
                    <a:p>
                      <a:pPr algn="r" rtl="0" fontAlgn="b"/>
                      <a:r>
                        <a:rPr lang="en-US" sz="1300" u="none" strike="noStrike">
                          <a:effectLst/>
                        </a:rPr>
                        <a:t>$28.0 </a:t>
                      </a:r>
                      <a:endParaRPr lang="en-US" sz="1300" b="0" i="0" u="none" strike="noStrike">
                        <a:solidFill>
                          <a:srgbClr val="000000"/>
                        </a:solidFill>
                        <a:effectLst/>
                        <a:latin typeface="Times New Roman"/>
                      </a:endParaRPr>
                    </a:p>
                  </a:txBody>
                  <a:tcPr marL="9130" marR="9130" marT="9130" marB="0" anchor="b"/>
                </a:tc>
                <a:tc>
                  <a:txBody>
                    <a:bodyPr/>
                    <a:lstStyle/>
                    <a:p>
                      <a:pPr algn="r" rtl="0" fontAlgn="b"/>
                      <a:r>
                        <a:rPr lang="en-US" sz="1300" u="none" strike="noStrike">
                          <a:effectLst/>
                        </a:rPr>
                        <a:t>$29.8 </a:t>
                      </a:r>
                      <a:endParaRPr lang="en-US" sz="1300" b="0" i="0" u="none" strike="noStrike">
                        <a:solidFill>
                          <a:srgbClr val="000000"/>
                        </a:solidFill>
                        <a:effectLst/>
                        <a:latin typeface="Times New Roman"/>
                      </a:endParaRPr>
                    </a:p>
                  </a:txBody>
                  <a:tcPr marL="9130" marR="9130" marT="9130" marB="0" anchor="b"/>
                </a:tc>
                <a:tc>
                  <a:txBody>
                    <a:bodyPr/>
                    <a:lstStyle/>
                    <a:p>
                      <a:pPr algn="r" rtl="0" fontAlgn="b"/>
                      <a:r>
                        <a:rPr lang="en-US" sz="1300" u="none" strike="noStrike">
                          <a:effectLst/>
                        </a:rPr>
                        <a:t>$28.8 </a:t>
                      </a:r>
                      <a:endParaRPr lang="en-US" sz="1300" b="0" i="0" u="none" strike="noStrike">
                        <a:solidFill>
                          <a:srgbClr val="000000"/>
                        </a:solidFill>
                        <a:effectLst/>
                        <a:latin typeface="Times New Roman"/>
                      </a:endParaRPr>
                    </a:p>
                  </a:txBody>
                  <a:tcPr marL="9130" marR="9130" marT="9130" marB="0" anchor="b"/>
                </a:tc>
                <a:tc>
                  <a:txBody>
                    <a:bodyPr/>
                    <a:lstStyle/>
                    <a:p>
                      <a:pPr algn="r" rtl="0" fontAlgn="b"/>
                      <a:r>
                        <a:rPr lang="en-US" sz="1300" u="none" strike="noStrike">
                          <a:effectLst/>
                        </a:rPr>
                        <a:t>$35.7 </a:t>
                      </a:r>
                      <a:endParaRPr lang="en-US" sz="1300" b="0" i="0" u="none" strike="noStrike">
                        <a:solidFill>
                          <a:srgbClr val="000000"/>
                        </a:solidFill>
                        <a:effectLst/>
                        <a:latin typeface="Times New Roman"/>
                      </a:endParaRPr>
                    </a:p>
                  </a:txBody>
                  <a:tcPr marL="9130" marR="9130" marT="9130" marB="0" anchor="b"/>
                </a:tc>
                <a:tc>
                  <a:txBody>
                    <a:bodyPr/>
                    <a:lstStyle/>
                    <a:p>
                      <a:pPr algn="r" rtl="0" fontAlgn="b"/>
                      <a:r>
                        <a:rPr lang="en-US" sz="1300" u="none" strike="noStrike">
                          <a:effectLst/>
                        </a:rPr>
                        <a:t>$37.4 </a:t>
                      </a:r>
                      <a:endParaRPr lang="en-US" sz="1300" b="0" i="0" u="none" strike="noStrike">
                        <a:solidFill>
                          <a:srgbClr val="000000"/>
                        </a:solidFill>
                        <a:effectLst/>
                        <a:latin typeface="Times New Roman"/>
                      </a:endParaRPr>
                    </a:p>
                  </a:txBody>
                  <a:tcPr marL="9130" marR="9130" marT="9130" marB="0" anchor="b"/>
                </a:tc>
              </a:tr>
              <a:tr h="246523">
                <a:tc gridSpan="2">
                  <a:txBody>
                    <a:bodyPr/>
                    <a:lstStyle/>
                    <a:p>
                      <a:pPr algn="l" rtl="0" fontAlgn="b"/>
                      <a:r>
                        <a:rPr lang="en-US" sz="1300" u="none" strike="noStrike">
                          <a:effectLst/>
                        </a:rPr>
                        <a:t>Admin Fees</a:t>
                      </a:r>
                      <a:endParaRPr lang="en-US" sz="1300" b="0" i="0" u="none" strike="noStrike">
                        <a:solidFill>
                          <a:srgbClr val="000000"/>
                        </a:solidFill>
                        <a:effectLst/>
                        <a:latin typeface="Times New Roman"/>
                      </a:endParaRPr>
                    </a:p>
                  </a:txBody>
                  <a:tcPr marL="9130" marR="9130" marT="9130" marB="0" anchor="b"/>
                </a:tc>
                <a:tc hMerge="1">
                  <a:txBody>
                    <a:bodyPr/>
                    <a:lstStyle/>
                    <a:p>
                      <a:endParaRPr lang="en-US"/>
                    </a:p>
                  </a:txBody>
                  <a:tcPr/>
                </a:tc>
                <a:tc>
                  <a:txBody>
                    <a:bodyPr/>
                    <a:lstStyle/>
                    <a:p>
                      <a:pPr algn="r" rtl="0" fontAlgn="b"/>
                      <a:r>
                        <a:rPr lang="en-US" sz="1300" u="none" strike="noStrike">
                          <a:effectLst/>
                        </a:rPr>
                        <a:t>$0.8 </a:t>
                      </a:r>
                      <a:endParaRPr lang="en-US" sz="1300" b="0" i="0" u="none" strike="noStrike">
                        <a:solidFill>
                          <a:srgbClr val="000000"/>
                        </a:solidFill>
                        <a:effectLst/>
                        <a:latin typeface="Times New Roman"/>
                      </a:endParaRPr>
                    </a:p>
                  </a:txBody>
                  <a:tcPr marL="9130" marR="9130" marT="9130" marB="0" anchor="b"/>
                </a:tc>
                <a:tc>
                  <a:txBody>
                    <a:bodyPr/>
                    <a:lstStyle/>
                    <a:p>
                      <a:pPr algn="r" rtl="0" fontAlgn="b"/>
                      <a:r>
                        <a:rPr lang="en-US" sz="1300" u="none" strike="noStrike">
                          <a:effectLst/>
                        </a:rPr>
                        <a:t>$0.9 </a:t>
                      </a:r>
                      <a:endParaRPr lang="en-US" sz="1300" b="0" i="0" u="none" strike="noStrike">
                        <a:solidFill>
                          <a:srgbClr val="000000"/>
                        </a:solidFill>
                        <a:effectLst/>
                        <a:latin typeface="Times New Roman"/>
                      </a:endParaRPr>
                    </a:p>
                  </a:txBody>
                  <a:tcPr marL="9130" marR="9130" marT="9130" marB="0" anchor="b"/>
                </a:tc>
                <a:tc>
                  <a:txBody>
                    <a:bodyPr/>
                    <a:lstStyle/>
                    <a:p>
                      <a:pPr algn="r" rtl="0" fontAlgn="b"/>
                      <a:r>
                        <a:rPr lang="en-US" sz="1300" u="none" strike="noStrike">
                          <a:effectLst/>
                        </a:rPr>
                        <a:t>$0.9 </a:t>
                      </a:r>
                      <a:endParaRPr lang="en-US" sz="1300" b="0" i="0" u="none" strike="noStrike">
                        <a:solidFill>
                          <a:srgbClr val="000000"/>
                        </a:solidFill>
                        <a:effectLst/>
                        <a:latin typeface="Times New Roman"/>
                      </a:endParaRPr>
                    </a:p>
                  </a:txBody>
                  <a:tcPr marL="9130" marR="9130" marT="9130" marB="0" anchor="b"/>
                </a:tc>
                <a:tc>
                  <a:txBody>
                    <a:bodyPr/>
                    <a:lstStyle/>
                    <a:p>
                      <a:pPr algn="r" rtl="0" fontAlgn="b"/>
                      <a:r>
                        <a:rPr lang="en-US" sz="1300" u="none" strike="noStrike">
                          <a:effectLst/>
                        </a:rPr>
                        <a:t>$1.0 </a:t>
                      </a:r>
                      <a:endParaRPr lang="en-US" sz="1300" b="0" i="0" u="none" strike="noStrike">
                        <a:solidFill>
                          <a:srgbClr val="000000"/>
                        </a:solidFill>
                        <a:effectLst/>
                        <a:latin typeface="Times New Roman"/>
                      </a:endParaRPr>
                    </a:p>
                  </a:txBody>
                  <a:tcPr marL="9130" marR="9130" marT="9130" marB="0" anchor="b"/>
                </a:tc>
                <a:tc>
                  <a:txBody>
                    <a:bodyPr/>
                    <a:lstStyle/>
                    <a:p>
                      <a:pPr algn="r" rtl="0" fontAlgn="b"/>
                      <a:r>
                        <a:rPr lang="en-US" sz="1300" u="none" strike="noStrike">
                          <a:effectLst/>
                        </a:rPr>
                        <a:t>$1.0 </a:t>
                      </a:r>
                      <a:endParaRPr lang="en-US" sz="1300" b="0" i="0" u="none" strike="noStrike">
                        <a:solidFill>
                          <a:srgbClr val="000000"/>
                        </a:solidFill>
                        <a:effectLst/>
                        <a:latin typeface="Times New Roman"/>
                      </a:endParaRPr>
                    </a:p>
                  </a:txBody>
                  <a:tcPr marL="9130" marR="9130" marT="9130" marB="0" anchor="b"/>
                </a:tc>
                <a:tc>
                  <a:txBody>
                    <a:bodyPr/>
                    <a:lstStyle/>
                    <a:p>
                      <a:pPr algn="r" rtl="0" fontAlgn="b"/>
                      <a:r>
                        <a:rPr lang="en-US" sz="1300" u="none" strike="noStrike">
                          <a:effectLst/>
                        </a:rPr>
                        <a:t>$1.0 </a:t>
                      </a:r>
                      <a:endParaRPr lang="en-US" sz="1300" b="0" i="0" u="none" strike="noStrike">
                        <a:solidFill>
                          <a:srgbClr val="000000"/>
                        </a:solidFill>
                        <a:effectLst/>
                        <a:latin typeface="Times New Roman"/>
                      </a:endParaRPr>
                    </a:p>
                  </a:txBody>
                  <a:tcPr marL="9130" marR="9130" marT="9130" marB="0" anchor="b"/>
                </a:tc>
                <a:tc>
                  <a:txBody>
                    <a:bodyPr/>
                    <a:lstStyle/>
                    <a:p>
                      <a:pPr algn="r" rtl="0" fontAlgn="b"/>
                      <a:r>
                        <a:rPr lang="en-US" sz="1300" u="none" strike="noStrike">
                          <a:effectLst/>
                        </a:rPr>
                        <a:t>$1.1 </a:t>
                      </a:r>
                      <a:endParaRPr lang="en-US" sz="1300" b="0" i="0" u="none" strike="noStrike">
                        <a:solidFill>
                          <a:srgbClr val="000000"/>
                        </a:solidFill>
                        <a:effectLst/>
                        <a:latin typeface="Times New Roman"/>
                      </a:endParaRPr>
                    </a:p>
                  </a:txBody>
                  <a:tcPr marL="9130" marR="9130" marT="9130" marB="0" anchor="b"/>
                </a:tc>
              </a:tr>
              <a:tr h="493046">
                <a:tc gridSpan="2">
                  <a:txBody>
                    <a:bodyPr/>
                    <a:lstStyle/>
                    <a:p>
                      <a:pPr algn="l" rtl="0" fontAlgn="b"/>
                      <a:r>
                        <a:rPr lang="en-US" sz="1300" u="none" strike="noStrike">
                          <a:effectLst/>
                        </a:rPr>
                        <a:t>Other Expenses</a:t>
                      </a:r>
                      <a:endParaRPr lang="en-US" sz="1300" b="0" i="0" u="none" strike="noStrike">
                        <a:solidFill>
                          <a:srgbClr val="000000"/>
                        </a:solidFill>
                        <a:effectLst/>
                        <a:latin typeface="Times New Roman"/>
                      </a:endParaRPr>
                    </a:p>
                  </a:txBody>
                  <a:tcPr marL="9130" marR="9130" marT="9130" marB="0" anchor="b"/>
                </a:tc>
                <a:tc hMerge="1">
                  <a:txBody>
                    <a:bodyPr/>
                    <a:lstStyle/>
                    <a:p>
                      <a:endParaRPr lang="en-US"/>
                    </a:p>
                  </a:txBody>
                  <a:tcPr/>
                </a:tc>
                <a:tc>
                  <a:txBody>
                    <a:bodyPr/>
                    <a:lstStyle/>
                    <a:p>
                      <a:pPr algn="r" rtl="0" fontAlgn="b"/>
                      <a:r>
                        <a:rPr lang="en-US" sz="1300" u="none" strike="noStrike">
                          <a:effectLst/>
                        </a:rPr>
                        <a:t>$0.4 </a:t>
                      </a:r>
                      <a:endParaRPr lang="en-US" sz="1300" b="0" i="0" u="none" strike="noStrike">
                        <a:solidFill>
                          <a:srgbClr val="000000"/>
                        </a:solidFill>
                        <a:effectLst/>
                        <a:latin typeface="Times New Roman"/>
                      </a:endParaRPr>
                    </a:p>
                  </a:txBody>
                  <a:tcPr marL="9130" marR="9130" marT="9130" marB="0" anchor="b"/>
                </a:tc>
                <a:tc>
                  <a:txBody>
                    <a:bodyPr/>
                    <a:lstStyle/>
                    <a:p>
                      <a:pPr algn="r" rtl="0" fontAlgn="b"/>
                      <a:r>
                        <a:rPr lang="en-US" sz="1300" u="none" strike="noStrike">
                          <a:effectLst/>
                        </a:rPr>
                        <a:t>$0.4 </a:t>
                      </a:r>
                      <a:endParaRPr lang="en-US" sz="1300" b="0" i="0" u="none" strike="noStrike">
                        <a:solidFill>
                          <a:srgbClr val="000000"/>
                        </a:solidFill>
                        <a:effectLst/>
                        <a:latin typeface="Times New Roman"/>
                      </a:endParaRPr>
                    </a:p>
                  </a:txBody>
                  <a:tcPr marL="9130" marR="9130" marT="9130" marB="0" anchor="b"/>
                </a:tc>
                <a:tc>
                  <a:txBody>
                    <a:bodyPr/>
                    <a:lstStyle/>
                    <a:p>
                      <a:pPr algn="r" rtl="0" fontAlgn="b"/>
                      <a:r>
                        <a:rPr lang="en-US" sz="1300" u="none" strike="noStrike">
                          <a:effectLst/>
                        </a:rPr>
                        <a:t>$0.6 </a:t>
                      </a:r>
                      <a:endParaRPr lang="en-US" sz="1300" b="0" i="0" u="none" strike="noStrike">
                        <a:solidFill>
                          <a:srgbClr val="000000"/>
                        </a:solidFill>
                        <a:effectLst/>
                        <a:latin typeface="Times New Roman"/>
                      </a:endParaRPr>
                    </a:p>
                  </a:txBody>
                  <a:tcPr marL="9130" marR="9130" marT="9130" marB="0" anchor="b"/>
                </a:tc>
                <a:tc>
                  <a:txBody>
                    <a:bodyPr/>
                    <a:lstStyle/>
                    <a:p>
                      <a:pPr algn="r" rtl="0" fontAlgn="b"/>
                      <a:r>
                        <a:rPr lang="en-US" sz="1300" u="none" strike="noStrike">
                          <a:effectLst/>
                        </a:rPr>
                        <a:t>$0.6 </a:t>
                      </a:r>
                      <a:endParaRPr lang="en-US" sz="1300" b="0" i="0" u="none" strike="noStrike">
                        <a:solidFill>
                          <a:srgbClr val="000000"/>
                        </a:solidFill>
                        <a:effectLst/>
                        <a:latin typeface="Times New Roman"/>
                      </a:endParaRPr>
                    </a:p>
                  </a:txBody>
                  <a:tcPr marL="9130" marR="9130" marT="9130" marB="0" anchor="b"/>
                </a:tc>
                <a:tc>
                  <a:txBody>
                    <a:bodyPr/>
                    <a:lstStyle/>
                    <a:p>
                      <a:pPr algn="r" rtl="0" fontAlgn="b"/>
                      <a:r>
                        <a:rPr lang="en-US" sz="1300" u="none" strike="noStrike">
                          <a:effectLst/>
                        </a:rPr>
                        <a:t>$0.6 </a:t>
                      </a:r>
                      <a:endParaRPr lang="en-US" sz="1300" b="0" i="0" u="none" strike="noStrike">
                        <a:solidFill>
                          <a:srgbClr val="000000"/>
                        </a:solidFill>
                        <a:effectLst/>
                        <a:latin typeface="Times New Roman"/>
                      </a:endParaRPr>
                    </a:p>
                  </a:txBody>
                  <a:tcPr marL="9130" marR="9130" marT="9130" marB="0" anchor="b"/>
                </a:tc>
                <a:tc>
                  <a:txBody>
                    <a:bodyPr/>
                    <a:lstStyle/>
                    <a:p>
                      <a:pPr algn="r" rtl="0" fontAlgn="b"/>
                      <a:r>
                        <a:rPr lang="en-US" sz="1300" u="none" strike="noStrike">
                          <a:effectLst/>
                        </a:rPr>
                        <a:t>$0.6 </a:t>
                      </a:r>
                      <a:endParaRPr lang="en-US" sz="1300" b="0" i="0" u="none" strike="noStrike">
                        <a:solidFill>
                          <a:srgbClr val="000000"/>
                        </a:solidFill>
                        <a:effectLst/>
                        <a:latin typeface="Times New Roman"/>
                      </a:endParaRPr>
                    </a:p>
                  </a:txBody>
                  <a:tcPr marL="9130" marR="9130" marT="9130" marB="0" anchor="b"/>
                </a:tc>
                <a:tc>
                  <a:txBody>
                    <a:bodyPr/>
                    <a:lstStyle/>
                    <a:p>
                      <a:pPr algn="r" rtl="0" fontAlgn="b"/>
                      <a:r>
                        <a:rPr lang="en-US" sz="1300" u="none" strike="noStrike">
                          <a:effectLst/>
                        </a:rPr>
                        <a:t>$0.6 </a:t>
                      </a:r>
                      <a:endParaRPr lang="en-US" sz="1300" b="0" i="0" u="none" strike="noStrike">
                        <a:solidFill>
                          <a:srgbClr val="000000"/>
                        </a:solidFill>
                        <a:effectLst/>
                        <a:latin typeface="Times New Roman"/>
                      </a:endParaRPr>
                    </a:p>
                  </a:txBody>
                  <a:tcPr marL="9130" marR="9130" marT="9130" marB="0" anchor="b"/>
                </a:tc>
              </a:tr>
              <a:tr h="246523">
                <a:tc gridSpan="2">
                  <a:txBody>
                    <a:bodyPr/>
                    <a:lstStyle/>
                    <a:p>
                      <a:pPr algn="l" rtl="0" fontAlgn="b"/>
                      <a:r>
                        <a:rPr lang="en-US" sz="1300" u="none" strike="noStrike">
                          <a:effectLst/>
                        </a:rPr>
                        <a:t>Stop-Loss Ins</a:t>
                      </a:r>
                      <a:endParaRPr lang="en-US" sz="1300" b="0" i="0" u="none" strike="noStrike">
                        <a:solidFill>
                          <a:srgbClr val="000000"/>
                        </a:solidFill>
                        <a:effectLst/>
                        <a:latin typeface="Times New Roman"/>
                      </a:endParaRPr>
                    </a:p>
                  </a:txBody>
                  <a:tcPr marL="9130" marR="9130" marT="9130" marB="0" anchor="b"/>
                </a:tc>
                <a:tc hMerge="1">
                  <a:txBody>
                    <a:bodyPr/>
                    <a:lstStyle/>
                    <a:p>
                      <a:endParaRPr lang="en-US"/>
                    </a:p>
                  </a:txBody>
                  <a:tcPr/>
                </a:tc>
                <a:tc>
                  <a:txBody>
                    <a:bodyPr/>
                    <a:lstStyle/>
                    <a:p>
                      <a:pPr algn="r" rtl="0" fontAlgn="b"/>
                      <a:r>
                        <a:rPr lang="en-US" sz="1300" u="none" strike="noStrike">
                          <a:effectLst/>
                        </a:rPr>
                        <a:t>($2.0)</a:t>
                      </a:r>
                      <a:endParaRPr lang="en-US" sz="1300" b="0" i="0" u="none" strike="noStrike">
                        <a:solidFill>
                          <a:srgbClr val="000000"/>
                        </a:solidFill>
                        <a:effectLst/>
                        <a:latin typeface="Times New Roman"/>
                      </a:endParaRPr>
                    </a:p>
                  </a:txBody>
                  <a:tcPr marL="9130" marR="9130" marT="9130" marB="0" anchor="b"/>
                </a:tc>
                <a:tc>
                  <a:txBody>
                    <a:bodyPr/>
                    <a:lstStyle/>
                    <a:p>
                      <a:pPr algn="r" rtl="0" fontAlgn="b"/>
                      <a:r>
                        <a:rPr lang="en-US" sz="1300" u="none" strike="noStrike">
                          <a:effectLst/>
                        </a:rPr>
                        <a:t>($0.6)</a:t>
                      </a:r>
                      <a:endParaRPr lang="en-US" sz="1300" b="0" i="0" u="none" strike="noStrike">
                        <a:solidFill>
                          <a:srgbClr val="000000"/>
                        </a:solidFill>
                        <a:effectLst/>
                        <a:latin typeface="Times New Roman"/>
                      </a:endParaRPr>
                    </a:p>
                  </a:txBody>
                  <a:tcPr marL="9130" marR="9130" marT="9130" marB="0" anchor="b"/>
                </a:tc>
                <a:tc>
                  <a:txBody>
                    <a:bodyPr/>
                    <a:lstStyle/>
                    <a:p>
                      <a:pPr algn="r" rtl="0" fontAlgn="b"/>
                      <a:r>
                        <a:rPr lang="en-US" sz="1300" u="none" strike="noStrike">
                          <a:effectLst/>
                        </a:rPr>
                        <a:t>$0.3 </a:t>
                      </a:r>
                      <a:endParaRPr lang="en-US" sz="1300" b="0" i="0" u="none" strike="noStrike">
                        <a:solidFill>
                          <a:srgbClr val="000000"/>
                        </a:solidFill>
                        <a:effectLst/>
                        <a:latin typeface="Times New Roman"/>
                      </a:endParaRPr>
                    </a:p>
                  </a:txBody>
                  <a:tcPr marL="9130" marR="9130" marT="9130" marB="0" anchor="b"/>
                </a:tc>
                <a:tc>
                  <a:txBody>
                    <a:bodyPr/>
                    <a:lstStyle/>
                    <a:p>
                      <a:pPr algn="r" rtl="0" fontAlgn="b"/>
                      <a:r>
                        <a:rPr lang="en-US" sz="1300" u="none" strike="noStrike">
                          <a:effectLst/>
                        </a:rPr>
                        <a:t>$0.8 </a:t>
                      </a:r>
                      <a:endParaRPr lang="en-US" sz="1300" b="0" i="0" u="none" strike="noStrike">
                        <a:solidFill>
                          <a:srgbClr val="000000"/>
                        </a:solidFill>
                        <a:effectLst/>
                        <a:latin typeface="Times New Roman"/>
                      </a:endParaRPr>
                    </a:p>
                  </a:txBody>
                  <a:tcPr marL="9130" marR="9130" marT="9130" marB="0" anchor="b"/>
                </a:tc>
                <a:tc>
                  <a:txBody>
                    <a:bodyPr/>
                    <a:lstStyle/>
                    <a:p>
                      <a:pPr algn="r" rtl="0" fontAlgn="b"/>
                      <a:r>
                        <a:rPr lang="en-US" sz="1300" u="none" strike="noStrike">
                          <a:effectLst/>
                        </a:rPr>
                        <a:t>$0.7 </a:t>
                      </a:r>
                      <a:endParaRPr lang="en-US" sz="1300" b="0" i="0" u="none" strike="noStrike">
                        <a:solidFill>
                          <a:srgbClr val="000000"/>
                        </a:solidFill>
                        <a:effectLst/>
                        <a:latin typeface="Times New Roman"/>
                      </a:endParaRPr>
                    </a:p>
                  </a:txBody>
                  <a:tcPr marL="9130" marR="9130" marT="9130" marB="0" anchor="b"/>
                </a:tc>
                <a:tc>
                  <a:txBody>
                    <a:bodyPr/>
                    <a:lstStyle/>
                    <a:p>
                      <a:pPr algn="r" rtl="0" fontAlgn="b"/>
                      <a:r>
                        <a:rPr lang="en-US" sz="1300" u="none" strike="noStrike">
                          <a:effectLst/>
                        </a:rPr>
                        <a:t>$0.2 </a:t>
                      </a:r>
                      <a:endParaRPr lang="en-US" sz="1300" b="0" i="0" u="none" strike="noStrike">
                        <a:solidFill>
                          <a:srgbClr val="000000"/>
                        </a:solidFill>
                        <a:effectLst/>
                        <a:latin typeface="Times New Roman"/>
                      </a:endParaRPr>
                    </a:p>
                  </a:txBody>
                  <a:tcPr marL="9130" marR="9130" marT="9130" marB="0" anchor="b"/>
                </a:tc>
                <a:tc>
                  <a:txBody>
                    <a:bodyPr/>
                    <a:lstStyle/>
                    <a:p>
                      <a:pPr algn="r" rtl="0" fontAlgn="b"/>
                      <a:r>
                        <a:rPr lang="en-US" sz="1300" u="none" strike="noStrike">
                          <a:effectLst/>
                        </a:rPr>
                        <a:t>$0.0 </a:t>
                      </a:r>
                      <a:endParaRPr lang="en-US" sz="1300" b="0" i="0" u="none" strike="noStrike">
                        <a:solidFill>
                          <a:srgbClr val="000000"/>
                        </a:solidFill>
                        <a:effectLst/>
                        <a:latin typeface="Times New Roman"/>
                      </a:endParaRPr>
                    </a:p>
                  </a:txBody>
                  <a:tcPr marL="9130" marR="9130" marT="9130" marB="0" anchor="b"/>
                </a:tc>
              </a:tr>
              <a:tr h="493046">
                <a:tc gridSpan="2">
                  <a:txBody>
                    <a:bodyPr/>
                    <a:lstStyle/>
                    <a:p>
                      <a:pPr algn="l" rtl="0" fontAlgn="b"/>
                      <a:r>
                        <a:rPr lang="en-US" sz="1300" u="none" strike="noStrike">
                          <a:effectLst/>
                        </a:rPr>
                        <a:t>Total Expenses</a:t>
                      </a:r>
                      <a:endParaRPr lang="en-US" sz="1300" b="1" i="1" u="none" strike="noStrike">
                        <a:solidFill>
                          <a:srgbClr val="000000"/>
                        </a:solidFill>
                        <a:effectLst/>
                        <a:latin typeface="Times New Roman"/>
                      </a:endParaRPr>
                    </a:p>
                  </a:txBody>
                  <a:tcPr marL="9130" marR="9130" marT="9130" marB="0" anchor="b"/>
                </a:tc>
                <a:tc hMerge="1">
                  <a:txBody>
                    <a:bodyPr/>
                    <a:lstStyle/>
                    <a:p>
                      <a:endParaRPr lang="en-US"/>
                    </a:p>
                  </a:txBody>
                  <a:tcPr/>
                </a:tc>
                <a:tc>
                  <a:txBody>
                    <a:bodyPr/>
                    <a:lstStyle/>
                    <a:p>
                      <a:pPr algn="r" rtl="0" fontAlgn="b"/>
                      <a:r>
                        <a:rPr lang="en-US" sz="1300" u="none" strike="noStrike">
                          <a:effectLst/>
                        </a:rPr>
                        <a:t>$26.2 </a:t>
                      </a:r>
                      <a:endParaRPr lang="en-US" sz="1300" b="0" i="0" u="none" strike="noStrike">
                        <a:solidFill>
                          <a:srgbClr val="000000"/>
                        </a:solidFill>
                        <a:effectLst/>
                        <a:latin typeface="Times New Roman"/>
                      </a:endParaRPr>
                    </a:p>
                  </a:txBody>
                  <a:tcPr marL="9130" marR="9130" marT="9130" marB="0" anchor="b"/>
                </a:tc>
                <a:tc>
                  <a:txBody>
                    <a:bodyPr/>
                    <a:lstStyle/>
                    <a:p>
                      <a:pPr algn="r" rtl="0" fontAlgn="b"/>
                      <a:r>
                        <a:rPr lang="en-US" sz="1300" u="none" strike="noStrike">
                          <a:effectLst/>
                        </a:rPr>
                        <a:t>$25.5 </a:t>
                      </a:r>
                      <a:endParaRPr lang="en-US" sz="1300" b="0" i="0" u="none" strike="noStrike">
                        <a:solidFill>
                          <a:srgbClr val="000000"/>
                        </a:solidFill>
                        <a:effectLst/>
                        <a:latin typeface="Times New Roman"/>
                      </a:endParaRPr>
                    </a:p>
                  </a:txBody>
                  <a:tcPr marL="9130" marR="9130" marT="9130" marB="0" anchor="b"/>
                </a:tc>
                <a:tc>
                  <a:txBody>
                    <a:bodyPr/>
                    <a:lstStyle/>
                    <a:p>
                      <a:pPr algn="r" rtl="0" fontAlgn="b"/>
                      <a:r>
                        <a:rPr lang="en-US" sz="1300" u="none" strike="noStrike">
                          <a:effectLst/>
                        </a:rPr>
                        <a:t>$29.9 </a:t>
                      </a:r>
                      <a:endParaRPr lang="en-US" sz="1300" b="0" i="0" u="none" strike="noStrike">
                        <a:solidFill>
                          <a:srgbClr val="000000"/>
                        </a:solidFill>
                        <a:effectLst/>
                        <a:latin typeface="Times New Roman"/>
                      </a:endParaRPr>
                    </a:p>
                  </a:txBody>
                  <a:tcPr marL="9130" marR="9130" marT="9130" marB="0" anchor="b"/>
                </a:tc>
                <a:tc>
                  <a:txBody>
                    <a:bodyPr/>
                    <a:lstStyle/>
                    <a:p>
                      <a:pPr algn="r" rtl="0" fontAlgn="b"/>
                      <a:r>
                        <a:rPr lang="en-US" sz="1300" u="none" strike="noStrike">
                          <a:effectLst/>
                        </a:rPr>
                        <a:t>$3.2 </a:t>
                      </a:r>
                      <a:endParaRPr lang="en-US" sz="1300" b="0" i="0" u="none" strike="noStrike">
                        <a:solidFill>
                          <a:srgbClr val="000000"/>
                        </a:solidFill>
                        <a:effectLst/>
                        <a:latin typeface="Times New Roman"/>
                      </a:endParaRPr>
                    </a:p>
                  </a:txBody>
                  <a:tcPr marL="9130" marR="9130" marT="9130" marB="0" anchor="b"/>
                </a:tc>
                <a:tc>
                  <a:txBody>
                    <a:bodyPr/>
                    <a:lstStyle/>
                    <a:p>
                      <a:pPr algn="r" rtl="0" fontAlgn="b"/>
                      <a:r>
                        <a:rPr lang="en-US" sz="1300" u="none" strike="noStrike">
                          <a:effectLst/>
                        </a:rPr>
                        <a:t>$31.1 </a:t>
                      </a:r>
                      <a:endParaRPr lang="en-US" sz="1300" b="0" i="0" u="none" strike="noStrike">
                        <a:solidFill>
                          <a:srgbClr val="000000"/>
                        </a:solidFill>
                        <a:effectLst/>
                        <a:latin typeface="Times New Roman"/>
                      </a:endParaRPr>
                    </a:p>
                  </a:txBody>
                  <a:tcPr marL="9130" marR="9130" marT="9130" marB="0" anchor="b"/>
                </a:tc>
                <a:tc>
                  <a:txBody>
                    <a:bodyPr/>
                    <a:lstStyle/>
                    <a:p>
                      <a:pPr algn="r" rtl="0" fontAlgn="b"/>
                      <a:r>
                        <a:rPr lang="en-US" sz="1300" u="none" strike="noStrike">
                          <a:effectLst/>
                        </a:rPr>
                        <a:t>$38.3 </a:t>
                      </a:r>
                      <a:endParaRPr lang="en-US" sz="1300" b="0" i="0" u="none" strike="noStrike">
                        <a:solidFill>
                          <a:srgbClr val="000000"/>
                        </a:solidFill>
                        <a:effectLst/>
                        <a:latin typeface="Times New Roman"/>
                      </a:endParaRPr>
                    </a:p>
                  </a:txBody>
                  <a:tcPr marL="9130" marR="9130" marT="9130" marB="0" anchor="b"/>
                </a:tc>
                <a:tc>
                  <a:txBody>
                    <a:bodyPr/>
                    <a:lstStyle/>
                    <a:p>
                      <a:pPr algn="r" rtl="0" fontAlgn="b"/>
                      <a:r>
                        <a:rPr lang="en-US" sz="1300" u="none" strike="noStrike">
                          <a:effectLst/>
                        </a:rPr>
                        <a:t>$40.0 </a:t>
                      </a:r>
                      <a:endParaRPr lang="en-US" sz="1300" b="0" i="0" u="none" strike="noStrike">
                        <a:solidFill>
                          <a:srgbClr val="000000"/>
                        </a:solidFill>
                        <a:effectLst/>
                        <a:latin typeface="Times New Roman"/>
                      </a:endParaRPr>
                    </a:p>
                  </a:txBody>
                  <a:tcPr marL="9130" marR="9130" marT="9130" marB="0" anchor="b"/>
                </a:tc>
              </a:tr>
              <a:tr h="246523">
                <a:tc gridSpan="2">
                  <a:txBody>
                    <a:bodyPr/>
                    <a:lstStyle/>
                    <a:p>
                      <a:pPr algn="l" rtl="0" fontAlgn="b"/>
                      <a:r>
                        <a:rPr lang="en-US" sz="1300" u="none" strike="noStrike">
                          <a:effectLst/>
                        </a:rPr>
                        <a:t>Net Income</a:t>
                      </a:r>
                      <a:endParaRPr lang="en-US" sz="1300" b="1" i="1" u="none" strike="noStrike">
                        <a:solidFill>
                          <a:srgbClr val="000000"/>
                        </a:solidFill>
                        <a:effectLst/>
                        <a:latin typeface="Times New Roman"/>
                      </a:endParaRPr>
                    </a:p>
                  </a:txBody>
                  <a:tcPr marL="9130" marR="9130" marT="9130" marB="0" anchor="b"/>
                </a:tc>
                <a:tc hMerge="1">
                  <a:txBody>
                    <a:bodyPr/>
                    <a:lstStyle/>
                    <a:p>
                      <a:endParaRPr lang="en-US"/>
                    </a:p>
                  </a:txBody>
                  <a:tcPr/>
                </a:tc>
                <a:tc>
                  <a:txBody>
                    <a:bodyPr/>
                    <a:lstStyle/>
                    <a:p>
                      <a:pPr algn="r" rtl="0" fontAlgn="b"/>
                      <a:r>
                        <a:rPr lang="en-US" sz="1300" u="none" strike="noStrike">
                          <a:effectLst/>
                        </a:rPr>
                        <a:t>$0.5 </a:t>
                      </a:r>
                      <a:endParaRPr lang="en-US" sz="1300" b="1" i="1" u="none" strike="noStrike">
                        <a:solidFill>
                          <a:srgbClr val="000000"/>
                        </a:solidFill>
                        <a:effectLst/>
                        <a:latin typeface="Times New Roman"/>
                      </a:endParaRPr>
                    </a:p>
                  </a:txBody>
                  <a:tcPr marL="9130" marR="9130" marT="9130" marB="0" anchor="b"/>
                </a:tc>
                <a:tc>
                  <a:txBody>
                    <a:bodyPr/>
                    <a:lstStyle/>
                    <a:p>
                      <a:pPr algn="r" rtl="0" fontAlgn="b"/>
                      <a:r>
                        <a:rPr lang="en-US" sz="1300" u="none" strike="noStrike">
                          <a:effectLst/>
                        </a:rPr>
                        <a:t>$3.3 </a:t>
                      </a:r>
                      <a:endParaRPr lang="en-US" sz="1300" b="1" i="1" u="none" strike="noStrike">
                        <a:solidFill>
                          <a:srgbClr val="000000"/>
                        </a:solidFill>
                        <a:effectLst/>
                        <a:latin typeface="Times New Roman"/>
                      </a:endParaRPr>
                    </a:p>
                  </a:txBody>
                  <a:tcPr marL="9130" marR="9130" marT="9130" marB="0" anchor="b"/>
                </a:tc>
                <a:tc>
                  <a:txBody>
                    <a:bodyPr/>
                    <a:lstStyle/>
                    <a:p>
                      <a:pPr algn="r" rtl="0" fontAlgn="b"/>
                      <a:r>
                        <a:rPr lang="en-US" sz="1300" u="none" strike="noStrike">
                          <a:effectLst/>
                        </a:rPr>
                        <a:t>$4.8 </a:t>
                      </a:r>
                      <a:endParaRPr lang="en-US" sz="1300" b="1" i="1" u="none" strike="noStrike">
                        <a:solidFill>
                          <a:srgbClr val="000000"/>
                        </a:solidFill>
                        <a:effectLst/>
                        <a:latin typeface="Times New Roman"/>
                      </a:endParaRPr>
                    </a:p>
                  </a:txBody>
                  <a:tcPr marL="9130" marR="9130" marT="9130" marB="0" anchor="b"/>
                </a:tc>
                <a:tc>
                  <a:txBody>
                    <a:bodyPr/>
                    <a:lstStyle/>
                    <a:p>
                      <a:pPr algn="r" rtl="0" fontAlgn="b"/>
                      <a:r>
                        <a:rPr lang="en-US" sz="1300" u="none" strike="noStrike">
                          <a:effectLst/>
                        </a:rPr>
                        <a:t>$4.1 </a:t>
                      </a:r>
                      <a:endParaRPr lang="en-US" sz="1300" b="1" i="1" u="none" strike="noStrike">
                        <a:solidFill>
                          <a:srgbClr val="000000"/>
                        </a:solidFill>
                        <a:effectLst/>
                        <a:latin typeface="Times New Roman"/>
                      </a:endParaRPr>
                    </a:p>
                  </a:txBody>
                  <a:tcPr marL="9130" marR="9130" marT="9130" marB="0" anchor="b"/>
                </a:tc>
                <a:tc>
                  <a:txBody>
                    <a:bodyPr/>
                    <a:lstStyle/>
                    <a:p>
                      <a:pPr algn="r" rtl="0" fontAlgn="b"/>
                      <a:r>
                        <a:rPr lang="en-US" sz="1300" u="none" strike="noStrike">
                          <a:effectLst/>
                        </a:rPr>
                        <a:t>$6.7 </a:t>
                      </a:r>
                      <a:endParaRPr lang="en-US" sz="1300" b="1" i="1" u="none" strike="noStrike">
                        <a:solidFill>
                          <a:srgbClr val="000000"/>
                        </a:solidFill>
                        <a:effectLst/>
                        <a:latin typeface="Times New Roman"/>
                      </a:endParaRPr>
                    </a:p>
                  </a:txBody>
                  <a:tcPr marL="9130" marR="9130" marT="9130" marB="0" anchor="b"/>
                </a:tc>
                <a:tc>
                  <a:txBody>
                    <a:bodyPr/>
                    <a:lstStyle/>
                    <a:p>
                      <a:pPr algn="r" rtl="0" fontAlgn="b"/>
                      <a:r>
                        <a:rPr lang="en-US" sz="1300" u="none" strike="noStrike">
                          <a:effectLst/>
                        </a:rPr>
                        <a:t>$1.3 </a:t>
                      </a:r>
                      <a:endParaRPr lang="en-US" sz="1300" b="1" i="1" u="none" strike="noStrike">
                        <a:solidFill>
                          <a:srgbClr val="000000"/>
                        </a:solidFill>
                        <a:effectLst/>
                        <a:latin typeface="Times New Roman"/>
                      </a:endParaRPr>
                    </a:p>
                  </a:txBody>
                  <a:tcPr marL="9130" marR="9130" marT="9130" marB="0" anchor="b"/>
                </a:tc>
                <a:tc>
                  <a:txBody>
                    <a:bodyPr/>
                    <a:lstStyle/>
                    <a:p>
                      <a:pPr algn="r" rtl="0" fontAlgn="b"/>
                      <a:r>
                        <a:rPr lang="en-US" sz="1300" u="none" strike="noStrike">
                          <a:effectLst/>
                        </a:rPr>
                        <a:t>$2.1 </a:t>
                      </a:r>
                      <a:endParaRPr lang="en-US" sz="1300" b="1" i="1" u="none" strike="noStrike">
                        <a:solidFill>
                          <a:srgbClr val="000000"/>
                        </a:solidFill>
                        <a:effectLst/>
                        <a:latin typeface="Times New Roman"/>
                      </a:endParaRPr>
                    </a:p>
                  </a:txBody>
                  <a:tcPr marL="9130" marR="9130" marT="9130" marB="0" anchor="b"/>
                </a:tc>
              </a:tr>
              <a:tr h="246523">
                <a:tc gridSpan="2">
                  <a:txBody>
                    <a:bodyPr/>
                    <a:lstStyle/>
                    <a:p>
                      <a:pPr algn="l" rtl="0" fontAlgn="b"/>
                      <a:r>
                        <a:rPr lang="en-US" sz="1300" u="none" strike="noStrike">
                          <a:effectLst/>
                        </a:rPr>
                        <a:t>Total Assets</a:t>
                      </a:r>
                      <a:endParaRPr lang="en-US" sz="1300" b="1" i="1" u="none" strike="noStrike">
                        <a:solidFill>
                          <a:srgbClr val="000000"/>
                        </a:solidFill>
                        <a:effectLst/>
                        <a:latin typeface="Times New Roman"/>
                      </a:endParaRPr>
                    </a:p>
                  </a:txBody>
                  <a:tcPr marL="9130" marR="9130" marT="9130" marB="0" anchor="b"/>
                </a:tc>
                <a:tc hMerge="1">
                  <a:txBody>
                    <a:bodyPr/>
                    <a:lstStyle/>
                    <a:p>
                      <a:endParaRPr lang="en-US"/>
                    </a:p>
                  </a:txBody>
                  <a:tcPr/>
                </a:tc>
                <a:tc>
                  <a:txBody>
                    <a:bodyPr/>
                    <a:lstStyle/>
                    <a:p>
                      <a:pPr algn="r" rtl="0" fontAlgn="b"/>
                      <a:r>
                        <a:rPr lang="en-US" sz="1300" u="none" strike="noStrike">
                          <a:effectLst/>
                        </a:rPr>
                        <a:t>$4.3 </a:t>
                      </a:r>
                      <a:endParaRPr lang="en-US" sz="1300" b="1" i="1" u="none" strike="noStrike">
                        <a:solidFill>
                          <a:srgbClr val="000000"/>
                        </a:solidFill>
                        <a:effectLst/>
                        <a:latin typeface="Times New Roman"/>
                      </a:endParaRPr>
                    </a:p>
                  </a:txBody>
                  <a:tcPr marL="9130" marR="9130" marT="9130" marB="0" anchor="b"/>
                </a:tc>
                <a:tc>
                  <a:txBody>
                    <a:bodyPr/>
                    <a:lstStyle/>
                    <a:p>
                      <a:pPr algn="r" rtl="0" fontAlgn="b"/>
                      <a:r>
                        <a:rPr lang="en-US" sz="1300" u="none" strike="noStrike">
                          <a:effectLst/>
                        </a:rPr>
                        <a:t>$7.7 </a:t>
                      </a:r>
                      <a:endParaRPr lang="en-US" sz="1300" b="1" i="1" u="none" strike="noStrike">
                        <a:solidFill>
                          <a:srgbClr val="000000"/>
                        </a:solidFill>
                        <a:effectLst/>
                        <a:latin typeface="Times New Roman"/>
                      </a:endParaRPr>
                    </a:p>
                  </a:txBody>
                  <a:tcPr marL="9130" marR="9130" marT="9130" marB="0" anchor="b"/>
                </a:tc>
                <a:tc>
                  <a:txBody>
                    <a:bodyPr/>
                    <a:lstStyle/>
                    <a:p>
                      <a:pPr algn="r" rtl="0" fontAlgn="b"/>
                      <a:r>
                        <a:rPr lang="en-US" sz="1300" u="none" strike="noStrike">
                          <a:effectLst/>
                        </a:rPr>
                        <a:t>$11.1 </a:t>
                      </a:r>
                      <a:endParaRPr lang="en-US" sz="1300" b="1" i="1" u="none" strike="noStrike">
                        <a:solidFill>
                          <a:srgbClr val="000000"/>
                        </a:solidFill>
                        <a:effectLst/>
                        <a:latin typeface="Times New Roman"/>
                      </a:endParaRPr>
                    </a:p>
                  </a:txBody>
                  <a:tcPr marL="9130" marR="9130" marT="9130" marB="0" anchor="b"/>
                </a:tc>
                <a:tc>
                  <a:txBody>
                    <a:bodyPr/>
                    <a:lstStyle/>
                    <a:p>
                      <a:pPr algn="r" rtl="0" fontAlgn="b"/>
                      <a:r>
                        <a:rPr lang="en-US" sz="1300" u="none" strike="noStrike">
                          <a:effectLst/>
                        </a:rPr>
                        <a:t>$15.4 </a:t>
                      </a:r>
                      <a:endParaRPr lang="en-US" sz="1300" b="1" i="1" u="none" strike="noStrike">
                        <a:solidFill>
                          <a:srgbClr val="000000"/>
                        </a:solidFill>
                        <a:effectLst/>
                        <a:latin typeface="Times New Roman"/>
                      </a:endParaRPr>
                    </a:p>
                  </a:txBody>
                  <a:tcPr marL="9130" marR="9130" marT="9130" marB="0" anchor="b"/>
                </a:tc>
                <a:tc>
                  <a:txBody>
                    <a:bodyPr/>
                    <a:lstStyle/>
                    <a:p>
                      <a:pPr algn="r" rtl="0" fontAlgn="b"/>
                      <a:r>
                        <a:rPr lang="en-US" sz="1300" u="none" strike="noStrike">
                          <a:effectLst/>
                        </a:rPr>
                        <a:t>$22.2 </a:t>
                      </a:r>
                      <a:endParaRPr lang="en-US" sz="1300" b="1" i="1" u="none" strike="noStrike">
                        <a:solidFill>
                          <a:srgbClr val="000000"/>
                        </a:solidFill>
                        <a:effectLst/>
                        <a:latin typeface="Times New Roman"/>
                      </a:endParaRPr>
                    </a:p>
                  </a:txBody>
                  <a:tcPr marL="9130" marR="9130" marT="9130" marB="0" anchor="b"/>
                </a:tc>
                <a:tc>
                  <a:txBody>
                    <a:bodyPr/>
                    <a:lstStyle/>
                    <a:p>
                      <a:pPr algn="r" rtl="0" fontAlgn="b"/>
                      <a:r>
                        <a:rPr lang="en-US" sz="1300" u="none" strike="noStrike">
                          <a:effectLst/>
                        </a:rPr>
                        <a:t>$22.7 </a:t>
                      </a:r>
                      <a:endParaRPr lang="en-US" sz="1300" b="1" i="1" u="none" strike="noStrike">
                        <a:solidFill>
                          <a:srgbClr val="000000"/>
                        </a:solidFill>
                        <a:effectLst/>
                        <a:latin typeface="Times New Roman"/>
                      </a:endParaRPr>
                    </a:p>
                  </a:txBody>
                  <a:tcPr marL="9130" marR="9130" marT="9130" marB="0" anchor="b"/>
                </a:tc>
                <a:tc>
                  <a:txBody>
                    <a:bodyPr/>
                    <a:lstStyle/>
                    <a:p>
                      <a:pPr algn="r" rtl="0" fontAlgn="b"/>
                      <a:r>
                        <a:rPr lang="en-US" sz="1300" u="none" strike="noStrike" dirty="0">
                          <a:effectLst/>
                        </a:rPr>
                        <a:t>$25.2 </a:t>
                      </a:r>
                      <a:endParaRPr lang="en-US" sz="1300" b="1" i="1" u="none" strike="noStrike" dirty="0">
                        <a:solidFill>
                          <a:srgbClr val="000000"/>
                        </a:solidFill>
                        <a:effectLst/>
                        <a:latin typeface="Times New Roman"/>
                      </a:endParaRPr>
                    </a:p>
                  </a:txBody>
                  <a:tcPr marL="9130" marR="9130" marT="9130" marB="0" anchor="b"/>
                </a:tc>
              </a:tr>
            </a:tbl>
          </a:graphicData>
        </a:graphic>
      </p:graphicFrame>
    </p:spTree>
    <p:extLst>
      <p:ext uri="{BB962C8B-B14F-4D97-AF65-F5344CB8AC3E}">
        <p14:creationId xmlns:p14="http://schemas.microsoft.com/office/powerpoint/2010/main" val="16242881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824533017"/>
              </p:ext>
            </p:extLst>
          </p:nvPr>
        </p:nvGraphicFramePr>
        <p:xfrm>
          <a:off x="1371600" y="457200"/>
          <a:ext cx="8686802" cy="6381235"/>
        </p:xfrm>
        <a:graphic>
          <a:graphicData uri="http://schemas.openxmlformats.org/drawingml/2006/table">
            <a:tbl>
              <a:tblPr/>
              <a:tblGrid>
                <a:gridCol w="1317312">
                  <a:extLst>
                    <a:ext uri="{9D8B030D-6E8A-4147-A177-3AD203B41FA5}">
                      <a16:colId xmlns="" xmlns:a16="http://schemas.microsoft.com/office/drawing/2014/main" val="3541044233"/>
                    </a:ext>
                  </a:extLst>
                </a:gridCol>
                <a:gridCol w="1473898">
                  <a:extLst>
                    <a:ext uri="{9D8B030D-6E8A-4147-A177-3AD203B41FA5}">
                      <a16:colId xmlns="" xmlns:a16="http://schemas.microsoft.com/office/drawing/2014/main" val="2011427836"/>
                    </a:ext>
                  </a:extLst>
                </a:gridCol>
                <a:gridCol w="1473898">
                  <a:extLst>
                    <a:ext uri="{9D8B030D-6E8A-4147-A177-3AD203B41FA5}">
                      <a16:colId xmlns="" xmlns:a16="http://schemas.microsoft.com/office/drawing/2014/main" val="2529243678"/>
                    </a:ext>
                  </a:extLst>
                </a:gridCol>
                <a:gridCol w="78292">
                  <a:extLst>
                    <a:ext uri="{9D8B030D-6E8A-4147-A177-3AD203B41FA5}">
                      <a16:colId xmlns="" xmlns:a16="http://schemas.microsoft.com/office/drawing/2014/main" val="4112466227"/>
                    </a:ext>
                  </a:extLst>
                </a:gridCol>
                <a:gridCol w="76200">
                  <a:extLst>
                    <a:ext uri="{9D8B030D-6E8A-4147-A177-3AD203B41FA5}">
                      <a16:colId xmlns="" xmlns:a16="http://schemas.microsoft.com/office/drawing/2014/main" val="4255825010"/>
                    </a:ext>
                  </a:extLst>
                </a:gridCol>
                <a:gridCol w="4267202">
                  <a:extLst>
                    <a:ext uri="{9D8B030D-6E8A-4147-A177-3AD203B41FA5}">
                      <a16:colId xmlns="" xmlns:a16="http://schemas.microsoft.com/office/drawing/2014/main" val="3258703042"/>
                    </a:ext>
                  </a:extLst>
                </a:gridCol>
              </a:tblGrid>
              <a:tr h="386936">
                <a:tc gridSpan="5">
                  <a:txBody>
                    <a:bodyPr/>
                    <a:lstStyle/>
                    <a:p>
                      <a:pPr algn="l" fontAlgn="b"/>
                      <a:r>
                        <a:rPr lang="en-US" sz="2000" b="1" i="1" u="none" strike="noStrike" dirty="0">
                          <a:effectLst/>
                          <a:latin typeface="Times New Roman" panose="02020603050405020304" pitchFamily="18" charset="0"/>
                        </a:rPr>
                        <a:t>Greater Tompkins County Municipal Health Insurance Consortium</a:t>
                      </a:r>
                    </a:p>
                  </a:txBody>
                  <a:tcPr marL="8663" marR="8663" marT="8663"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effectLst/>
                        <a:latin typeface="Times New Roman" panose="02020603050405020304" pitchFamily="18" charset="0"/>
                      </a:endParaRPr>
                    </a:p>
                  </a:txBody>
                  <a:tcPr marL="8663" marR="8663" marT="8663" marB="0" anchor="b">
                    <a:lnL>
                      <a:noFill/>
                    </a:lnL>
                    <a:lnR>
                      <a:noFill/>
                    </a:lnR>
                    <a:lnT>
                      <a:noFill/>
                    </a:lnT>
                    <a:lnB>
                      <a:noFill/>
                    </a:lnB>
                  </a:tcPr>
                </a:tc>
                <a:extLst>
                  <a:ext uri="{0D108BD9-81ED-4DB2-BD59-A6C34878D82A}">
                    <a16:rowId xmlns="" xmlns:a16="http://schemas.microsoft.com/office/drawing/2014/main" val="2849075514"/>
                  </a:ext>
                </a:extLst>
              </a:tr>
              <a:tr h="476450">
                <a:tc gridSpan="4">
                  <a:txBody>
                    <a:bodyPr/>
                    <a:lstStyle/>
                    <a:p>
                      <a:pPr algn="l" fontAlgn="ctr"/>
                      <a:r>
                        <a:rPr lang="en-US" sz="1200" b="0" i="0" u="none" strike="noStrike" dirty="0">
                          <a:effectLst/>
                          <a:latin typeface="Times New Roman" panose="02020603050405020304" pitchFamily="18" charset="0"/>
                        </a:rPr>
                        <a:t>GTCMHIC Budget Income % Increase and Excellus Small Group PPO % Rate Increase</a:t>
                      </a:r>
                    </a:p>
                  </a:txBody>
                  <a:tcPr marL="8663" marR="8663" marT="8663"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effectLst/>
                        <a:latin typeface="Times New Roman" panose="02020603050405020304" pitchFamily="18" charset="0"/>
                      </a:endParaRPr>
                    </a:p>
                  </a:txBody>
                  <a:tcPr marL="8663" marR="8663" marT="8663" marB="0" anchor="b">
                    <a:lnL>
                      <a:noFill/>
                    </a:lnL>
                    <a:lnR>
                      <a:noFill/>
                    </a:lnR>
                    <a:lnT>
                      <a:noFill/>
                    </a:lnT>
                    <a:lnB>
                      <a:noFill/>
                    </a:lnB>
                  </a:tcPr>
                </a:tc>
                <a:tc>
                  <a:txBody>
                    <a:bodyPr/>
                    <a:lstStyle/>
                    <a:p>
                      <a:pPr algn="l" fontAlgn="b"/>
                      <a:endParaRPr lang="en-US" sz="900" b="0" i="0" u="none" strike="noStrike">
                        <a:effectLst/>
                        <a:latin typeface="Times New Roman" panose="02020603050405020304" pitchFamily="18" charset="0"/>
                      </a:endParaRPr>
                    </a:p>
                  </a:txBody>
                  <a:tcPr marL="8663" marR="8663" marT="8663" marB="0" anchor="b">
                    <a:lnL>
                      <a:noFill/>
                    </a:lnL>
                    <a:lnR>
                      <a:noFill/>
                    </a:lnR>
                    <a:lnT>
                      <a:noFill/>
                    </a:lnT>
                    <a:lnB>
                      <a:noFill/>
                    </a:lnB>
                  </a:tcPr>
                </a:tc>
                <a:extLst>
                  <a:ext uri="{0D108BD9-81ED-4DB2-BD59-A6C34878D82A}">
                    <a16:rowId xmlns="" xmlns:a16="http://schemas.microsoft.com/office/drawing/2014/main" val="287019589"/>
                  </a:ext>
                </a:extLst>
              </a:tr>
              <a:tr h="48287">
                <a:tc>
                  <a:txBody>
                    <a:bodyPr/>
                    <a:lstStyle/>
                    <a:p>
                      <a:pPr algn="l" fontAlgn="b"/>
                      <a:endParaRPr lang="en-US" sz="900" b="0" i="0" u="none" strike="noStrike">
                        <a:effectLst/>
                        <a:latin typeface="Times New Roman" panose="02020603050405020304" pitchFamily="18" charset="0"/>
                      </a:endParaRPr>
                    </a:p>
                  </a:txBody>
                  <a:tcPr marL="8663" marR="8663" marT="866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effectLst/>
                        <a:latin typeface="Times New Roman" panose="02020603050405020304" pitchFamily="18" charset="0"/>
                      </a:endParaRPr>
                    </a:p>
                  </a:txBody>
                  <a:tcPr marL="8663" marR="8663" marT="866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Times New Roman" panose="02020603050405020304" pitchFamily="18" charset="0"/>
                      </a:endParaRPr>
                    </a:p>
                  </a:txBody>
                  <a:tcPr marL="8663" marR="8663" marT="866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Times New Roman" panose="02020603050405020304" pitchFamily="18" charset="0"/>
                      </a:endParaRPr>
                    </a:p>
                  </a:txBody>
                  <a:tcPr marL="8663" marR="8663" marT="866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Times New Roman" panose="02020603050405020304" pitchFamily="18" charset="0"/>
                      </a:endParaRPr>
                    </a:p>
                  </a:txBody>
                  <a:tcPr marL="8663" marR="8663" marT="866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effectLst/>
                        <a:latin typeface="Times New Roman" panose="02020603050405020304" pitchFamily="18" charset="0"/>
                      </a:endParaRPr>
                    </a:p>
                  </a:txBody>
                  <a:tcPr marL="8663" marR="8663" marT="8663" marB="0" anchor="b">
                    <a:lnL>
                      <a:noFill/>
                    </a:lnL>
                    <a:lnR>
                      <a:noFill/>
                    </a:lnR>
                    <a:lnT>
                      <a:noFill/>
                    </a:lnT>
                    <a:lnB>
                      <a:noFill/>
                    </a:lnB>
                  </a:tcPr>
                </a:tc>
                <a:extLst>
                  <a:ext uri="{0D108BD9-81ED-4DB2-BD59-A6C34878D82A}">
                    <a16:rowId xmlns="" xmlns:a16="http://schemas.microsoft.com/office/drawing/2014/main" val="2791798535"/>
                  </a:ext>
                </a:extLst>
              </a:tr>
              <a:tr h="964453">
                <a:tc>
                  <a:txBody>
                    <a:bodyPr/>
                    <a:lstStyle/>
                    <a:p>
                      <a:pPr algn="ctr" fontAlgn="ctr"/>
                      <a:r>
                        <a:rPr lang="en-US" sz="1400" b="1" i="1" u="none" strike="noStrike" dirty="0">
                          <a:effectLst/>
                          <a:latin typeface="Times New Roman" panose="02020603050405020304" pitchFamily="18" charset="0"/>
                        </a:rPr>
                        <a:t>Fiscal Year</a:t>
                      </a:r>
                    </a:p>
                  </a:txBody>
                  <a:tcPr marL="8663" marR="8663" marT="86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400" b="1" i="1" u="none" strike="noStrike" dirty="0">
                          <a:effectLst/>
                          <a:latin typeface="Times New Roman" panose="02020603050405020304" pitchFamily="18" charset="0"/>
                        </a:rPr>
                        <a:t>Budget Income               % Increase                       (2018-2019 Projected)</a:t>
                      </a:r>
                    </a:p>
                  </a:txBody>
                  <a:tcPr marL="8663" marR="8663" marT="86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400" b="1" i="1" u="none" strike="noStrike" dirty="0">
                          <a:effectLst/>
                          <a:latin typeface="Times New Roman" panose="02020603050405020304" pitchFamily="18" charset="0"/>
                        </a:rPr>
                        <a:t>Excellus BCBS  Small Group Rates                                   % Increase *</a:t>
                      </a:r>
                    </a:p>
                  </a:txBody>
                  <a:tcPr marL="8663" marR="8663" marT="86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endParaRPr lang="en-US" sz="1400" b="1" i="1" u="none" strike="noStrike" dirty="0">
                        <a:effectLst/>
                        <a:latin typeface="Times New Roman" panose="02020603050405020304" pitchFamily="18" charset="0"/>
                      </a:endParaRPr>
                    </a:p>
                  </a:txBody>
                  <a:tcPr marL="8663" marR="8663" marT="86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endParaRPr lang="en-US" sz="1400" b="1" i="1" u="none" strike="noStrike" dirty="0">
                        <a:effectLst/>
                        <a:latin typeface="Times New Roman" panose="02020603050405020304" pitchFamily="18" charset="0"/>
                      </a:endParaRPr>
                    </a:p>
                  </a:txBody>
                  <a:tcPr marL="8663" marR="8663" marT="86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endParaRPr lang="en-US" sz="900" b="0" i="0" u="none" strike="noStrike" dirty="0">
                        <a:effectLst/>
                        <a:latin typeface="Times New Roman" panose="02020603050405020304" pitchFamily="18" charset="0"/>
                      </a:endParaRPr>
                    </a:p>
                  </a:txBody>
                  <a:tcPr marL="8663" marR="8663" marT="8663"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591071652"/>
                  </a:ext>
                </a:extLst>
              </a:tr>
              <a:tr h="386936">
                <a:tc>
                  <a:txBody>
                    <a:bodyPr/>
                    <a:lstStyle/>
                    <a:p>
                      <a:pPr algn="ctr" fontAlgn="ctr"/>
                      <a:r>
                        <a:rPr lang="en-US" sz="1400" b="1" i="1" u="none" strike="noStrike">
                          <a:effectLst/>
                          <a:latin typeface="Times New Roman" panose="02020603050405020304" pitchFamily="18" charset="0"/>
                        </a:rPr>
                        <a:t>2011</a:t>
                      </a:r>
                    </a:p>
                  </a:txBody>
                  <a:tcPr marL="8663" marR="8663" marT="86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effectLst/>
                          <a:latin typeface="Times New Roman" panose="02020603050405020304" pitchFamily="18" charset="0"/>
                        </a:rPr>
                        <a:t>9.50%</a:t>
                      </a:r>
                    </a:p>
                  </a:txBody>
                  <a:tcPr marL="8663" marR="8663" marT="86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effectLst/>
                          <a:latin typeface="Times New Roman" panose="02020603050405020304" pitchFamily="18" charset="0"/>
                        </a:rPr>
                        <a:t>10.00%</a:t>
                      </a:r>
                    </a:p>
                  </a:txBody>
                  <a:tcPr marL="8663" marR="8663" marT="86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400" b="0" i="0" u="none" strike="noStrike" dirty="0">
                        <a:effectLst/>
                        <a:latin typeface="Times New Roman" panose="02020603050405020304" pitchFamily="18" charset="0"/>
                      </a:endParaRPr>
                    </a:p>
                  </a:txBody>
                  <a:tcPr marL="8663" marR="8663" marT="86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400" b="0" i="0" u="none" strike="noStrike" dirty="0">
                        <a:effectLst/>
                        <a:latin typeface="Times New Roman" panose="02020603050405020304" pitchFamily="18" charset="0"/>
                      </a:endParaRPr>
                    </a:p>
                  </a:txBody>
                  <a:tcPr marL="8663" marR="8663" marT="86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Times New Roman" panose="02020603050405020304" pitchFamily="18" charset="0"/>
                      </a:endParaRPr>
                    </a:p>
                  </a:txBody>
                  <a:tcPr marL="8663" marR="8663" marT="8663"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3183680722"/>
                  </a:ext>
                </a:extLst>
              </a:tr>
              <a:tr h="386936">
                <a:tc>
                  <a:txBody>
                    <a:bodyPr/>
                    <a:lstStyle/>
                    <a:p>
                      <a:pPr algn="ctr" fontAlgn="ctr"/>
                      <a:r>
                        <a:rPr lang="en-US" sz="1400" b="1" i="1" u="none" strike="noStrike">
                          <a:effectLst/>
                          <a:latin typeface="Times New Roman" panose="02020603050405020304" pitchFamily="18" charset="0"/>
                        </a:rPr>
                        <a:t>2012</a:t>
                      </a:r>
                    </a:p>
                  </a:txBody>
                  <a:tcPr marL="8663" marR="8663" marT="86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effectLst/>
                          <a:latin typeface="Times New Roman" panose="02020603050405020304" pitchFamily="18" charset="0"/>
                        </a:rPr>
                        <a:t>9.50%</a:t>
                      </a:r>
                    </a:p>
                  </a:txBody>
                  <a:tcPr marL="8663" marR="8663" marT="86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effectLst/>
                          <a:latin typeface="Times New Roman" panose="02020603050405020304" pitchFamily="18" charset="0"/>
                        </a:rPr>
                        <a:t>11.50%</a:t>
                      </a:r>
                    </a:p>
                  </a:txBody>
                  <a:tcPr marL="8663" marR="8663" marT="86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400" b="0" i="0" u="none" strike="noStrike" dirty="0">
                        <a:effectLst/>
                        <a:latin typeface="Times New Roman" panose="02020603050405020304" pitchFamily="18" charset="0"/>
                      </a:endParaRPr>
                    </a:p>
                  </a:txBody>
                  <a:tcPr marL="8663" marR="8663" marT="86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400" b="0" i="0" u="none" strike="noStrike" dirty="0">
                        <a:effectLst/>
                        <a:latin typeface="Times New Roman" panose="02020603050405020304" pitchFamily="18" charset="0"/>
                      </a:endParaRPr>
                    </a:p>
                  </a:txBody>
                  <a:tcPr marL="8663" marR="8663" marT="86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effectLst/>
                        <a:latin typeface="Times New Roman" panose="02020603050405020304" pitchFamily="18" charset="0"/>
                      </a:endParaRPr>
                    </a:p>
                  </a:txBody>
                  <a:tcPr marL="8663" marR="8663" marT="8663"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477857180"/>
                  </a:ext>
                </a:extLst>
              </a:tr>
              <a:tr h="386936">
                <a:tc>
                  <a:txBody>
                    <a:bodyPr/>
                    <a:lstStyle/>
                    <a:p>
                      <a:pPr algn="ctr" fontAlgn="ctr"/>
                      <a:r>
                        <a:rPr lang="en-US" sz="1400" b="1" i="1" u="none" strike="noStrike">
                          <a:effectLst/>
                          <a:latin typeface="Times New Roman" panose="02020603050405020304" pitchFamily="18" charset="0"/>
                        </a:rPr>
                        <a:t>2013</a:t>
                      </a:r>
                    </a:p>
                  </a:txBody>
                  <a:tcPr marL="8663" marR="8663" marT="86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effectLst/>
                          <a:latin typeface="Times New Roman" panose="02020603050405020304" pitchFamily="18" charset="0"/>
                        </a:rPr>
                        <a:t>9.00%</a:t>
                      </a:r>
                    </a:p>
                  </a:txBody>
                  <a:tcPr marL="8663" marR="8663" marT="86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effectLst/>
                          <a:latin typeface="Times New Roman" panose="02020603050405020304" pitchFamily="18" charset="0"/>
                        </a:rPr>
                        <a:t>11.90%</a:t>
                      </a:r>
                    </a:p>
                  </a:txBody>
                  <a:tcPr marL="8663" marR="8663" marT="86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400" b="0" i="0" u="none" strike="noStrike" dirty="0">
                        <a:effectLst/>
                        <a:latin typeface="Times New Roman" panose="02020603050405020304" pitchFamily="18" charset="0"/>
                      </a:endParaRPr>
                    </a:p>
                  </a:txBody>
                  <a:tcPr marL="8663" marR="8663" marT="86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400" b="0" i="0" u="none" strike="noStrike" dirty="0">
                        <a:effectLst/>
                        <a:latin typeface="Times New Roman" panose="02020603050405020304" pitchFamily="18" charset="0"/>
                      </a:endParaRPr>
                    </a:p>
                  </a:txBody>
                  <a:tcPr marL="8663" marR="8663" marT="86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Times New Roman" panose="02020603050405020304" pitchFamily="18" charset="0"/>
                      </a:endParaRPr>
                    </a:p>
                  </a:txBody>
                  <a:tcPr marL="8663" marR="8663" marT="8663"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2534024818"/>
                  </a:ext>
                </a:extLst>
              </a:tr>
              <a:tr h="386936">
                <a:tc>
                  <a:txBody>
                    <a:bodyPr/>
                    <a:lstStyle/>
                    <a:p>
                      <a:pPr algn="ctr" fontAlgn="ctr"/>
                      <a:r>
                        <a:rPr lang="en-US" sz="1400" b="1" i="1" u="none" strike="noStrike">
                          <a:effectLst/>
                          <a:latin typeface="Times New Roman" panose="02020603050405020304" pitchFamily="18" charset="0"/>
                        </a:rPr>
                        <a:t>2014</a:t>
                      </a:r>
                    </a:p>
                  </a:txBody>
                  <a:tcPr marL="8663" marR="8663" marT="86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effectLst/>
                          <a:latin typeface="Times New Roman" panose="02020603050405020304" pitchFamily="18" charset="0"/>
                        </a:rPr>
                        <a:t>8.00%</a:t>
                      </a:r>
                    </a:p>
                  </a:txBody>
                  <a:tcPr marL="8663" marR="8663" marT="86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effectLst/>
                          <a:latin typeface="Times New Roman" panose="02020603050405020304" pitchFamily="18" charset="0"/>
                        </a:rPr>
                        <a:t>ACA</a:t>
                      </a:r>
                    </a:p>
                  </a:txBody>
                  <a:tcPr marL="8663" marR="8663" marT="86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400" b="0" i="0" u="none" strike="noStrike" dirty="0">
                        <a:effectLst/>
                        <a:latin typeface="Times New Roman" panose="02020603050405020304" pitchFamily="18" charset="0"/>
                      </a:endParaRPr>
                    </a:p>
                  </a:txBody>
                  <a:tcPr marL="8663" marR="8663" marT="86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400" b="0" i="0" u="none" strike="noStrike" dirty="0">
                        <a:effectLst/>
                        <a:latin typeface="Times New Roman" panose="02020603050405020304" pitchFamily="18" charset="0"/>
                      </a:endParaRPr>
                    </a:p>
                  </a:txBody>
                  <a:tcPr marL="8663" marR="8663" marT="86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effectLst/>
                        <a:latin typeface="Times New Roman" panose="02020603050405020304" pitchFamily="18" charset="0"/>
                      </a:endParaRPr>
                    </a:p>
                  </a:txBody>
                  <a:tcPr marL="8663" marR="8663" marT="8663"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2583942080"/>
                  </a:ext>
                </a:extLst>
              </a:tr>
              <a:tr h="386936">
                <a:tc>
                  <a:txBody>
                    <a:bodyPr/>
                    <a:lstStyle/>
                    <a:p>
                      <a:pPr algn="ctr" fontAlgn="ctr"/>
                      <a:r>
                        <a:rPr lang="en-US" sz="1400" b="1" i="1" u="none" strike="noStrike">
                          <a:effectLst/>
                          <a:latin typeface="Times New Roman" panose="02020603050405020304" pitchFamily="18" charset="0"/>
                        </a:rPr>
                        <a:t>2015</a:t>
                      </a:r>
                    </a:p>
                  </a:txBody>
                  <a:tcPr marL="8663" marR="8663" marT="86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effectLst/>
                          <a:latin typeface="Times New Roman" panose="02020603050405020304" pitchFamily="18" charset="0"/>
                        </a:rPr>
                        <a:t>5.00%</a:t>
                      </a:r>
                    </a:p>
                  </a:txBody>
                  <a:tcPr marL="8663" marR="8663" marT="86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effectLst/>
                          <a:latin typeface="Times New Roman" panose="02020603050405020304" pitchFamily="18" charset="0"/>
                        </a:rPr>
                        <a:t>12.20%</a:t>
                      </a:r>
                    </a:p>
                  </a:txBody>
                  <a:tcPr marL="8663" marR="8663" marT="86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400" b="0" i="0" u="none" strike="noStrike" dirty="0">
                        <a:effectLst/>
                        <a:latin typeface="Times New Roman" panose="02020603050405020304" pitchFamily="18" charset="0"/>
                      </a:endParaRPr>
                    </a:p>
                  </a:txBody>
                  <a:tcPr marL="8663" marR="8663" marT="86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400" b="0" i="0" u="none" strike="noStrike" dirty="0">
                        <a:effectLst/>
                        <a:latin typeface="Times New Roman" panose="02020603050405020304" pitchFamily="18" charset="0"/>
                      </a:endParaRPr>
                    </a:p>
                  </a:txBody>
                  <a:tcPr marL="8663" marR="8663" marT="86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Times New Roman" panose="02020603050405020304" pitchFamily="18" charset="0"/>
                      </a:endParaRPr>
                    </a:p>
                  </a:txBody>
                  <a:tcPr marL="8663" marR="8663" marT="8663"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737292748"/>
                  </a:ext>
                </a:extLst>
              </a:tr>
              <a:tr h="386936">
                <a:tc>
                  <a:txBody>
                    <a:bodyPr/>
                    <a:lstStyle/>
                    <a:p>
                      <a:pPr algn="ctr" fontAlgn="ctr"/>
                      <a:r>
                        <a:rPr lang="en-US" sz="1400" b="1" i="1" u="none" strike="noStrike">
                          <a:effectLst/>
                          <a:latin typeface="Times New Roman" panose="02020603050405020304" pitchFamily="18" charset="0"/>
                        </a:rPr>
                        <a:t>2016</a:t>
                      </a:r>
                    </a:p>
                  </a:txBody>
                  <a:tcPr marL="8663" marR="8663" marT="86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effectLst/>
                          <a:latin typeface="Times New Roman" panose="02020603050405020304" pitchFamily="18" charset="0"/>
                        </a:rPr>
                        <a:t>4.00%</a:t>
                      </a:r>
                    </a:p>
                  </a:txBody>
                  <a:tcPr marL="8663" marR="8663" marT="86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effectLst/>
                          <a:latin typeface="Times New Roman" panose="02020603050405020304" pitchFamily="18" charset="0"/>
                        </a:rPr>
                        <a:t>7.10%</a:t>
                      </a:r>
                    </a:p>
                  </a:txBody>
                  <a:tcPr marL="8663" marR="8663" marT="86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400" b="0" i="0" u="none" strike="noStrike" dirty="0">
                        <a:effectLst/>
                        <a:latin typeface="Times New Roman" panose="02020603050405020304" pitchFamily="18" charset="0"/>
                      </a:endParaRPr>
                    </a:p>
                  </a:txBody>
                  <a:tcPr marL="8663" marR="8663" marT="86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400" b="0" i="0" u="none" strike="noStrike" dirty="0">
                        <a:effectLst/>
                        <a:latin typeface="Times New Roman" panose="02020603050405020304" pitchFamily="18" charset="0"/>
                      </a:endParaRPr>
                    </a:p>
                  </a:txBody>
                  <a:tcPr marL="8663" marR="8663" marT="86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Times New Roman" panose="02020603050405020304" pitchFamily="18" charset="0"/>
                      </a:endParaRPr>
                    </a:p>
                  </a:txBody>
                  <a:tcPr marL="8663" marR="8663" marT="8663"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866933392"/>
                  </a:ext>
                </a:extLst>
              </a:tr>
              <a:tr h="386936">
                <a:tc>
                  <a:txBody>
                    <a:bodyPr/>
                    <a:lstStyle/>
                    <a:p>
                      <a:pPr algn="ctr" fontAlgn="ctr"/>
                      <a:r>
                        <a:rPr lang="en-US" sz="1400" b="1" i="1" u="none" strike="noStrike">
                          <a:effectLst/>
                          <a:latin typeface="Times New Roman" panose="02020603050405020304" pitchFamily="18" charset="0"/>
                        </a:rPr>
                        <a:t>2017</a:t>
                      </a:r>
                    </a:p>
                  </a:txBody>
                  <a:tcPr marL="8663" marR="8663" marT="86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effectLst/>
                          <a:latin typeface="Times New Roman" panose="02020603050405020304" pitchFamily="18" charset="0"/>
                        </a:rPr>
                        <a:t>5.00%</a:t>
                      </a:r>
                    </a:p>
                  </a:txBody>
                  <a:tcPr marL="8663" marR="8663" marT="86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effectLst/>
                          <a:latin typeface="Times New Roman" panose="02020603050405020304" pitchFamily="18" charset="0"/>
                        </a:rPr>
                        <a:t>14.50%</a:t>
                      </a:r>
                    </a:p>
                  </a:txBody>
                  <a:tcPr marL="8663" marR="8663" marT="86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400" b="0" i="0" u="none" strike="noStrike" dirty="0">
                        <a:effectLst/>
                        <a:latin typeface="Times New Roman" panose="02020603050405020304" pitchFamily="18" charset="0"/>
                      </a:endParaRPr>
                    </a:p>
                  </a:txBody>
                  <a:tcPr marL="8663" marR="8663" marT="86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400" b="0" i="0" u="none" strike="noStrike" dirty="0">
                        <a:effectLst/>
                        <a:latin typeface="Times New Roman" panose="02020603050405020304" pitchFamily="18" charset="0"/>
                      </a:endParaRPr>
                    </a:p>
                  </a:txBody>
                  <a:tcPr marL="8663" marR="8663" marT="86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effectLst/>
                        <a:latin typeface="Times New Roman" panose="02020603050405020304" pitchFamily="18" charset="0"/>
                      </a:endParaRPr>
                    </a:p>
                  </a:txBody>
                  <a:tcPr marL="8663" marR="8663" marT="8663"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3166873404"/>
                  </a:ext>
                </a:extLst>
              </a:tr>
              <a:tr h="386936">
                <a:tc>
                  <a:txBody>
                    <a:bodyPr/>
                    <a:lstStyle/>
                    <a:p>
                      <a:pPr algn="ctr" fontAlgn="ctr"/>
                      <a:r>
                        <a:rPr lang="en-US" sz="1400" b="1" i="1" u="none" strike="noStrike">
                          <a:effectLst/>
                          <a:latin typeface="Times New Roman" panose="02020603050405020304" pitchFamily="18" charset="0"/>
                        </a:rPr>
                        <a:t>2018</a:t>
                      </a:r>
                    </a:p>
                  </a:txBody>
                  <a:tcPr marL="8663" marR="8663" marT="86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Times New Roman" panose="02020603050405020304" pitchFamily="18" charset="0"/>
                        </a:rPr>
                        <a:t>4</a:t>
                      </a:r>
                      <a:r>
                        <a:rPr lang="en-US" sz="1400" b="0" i="0" u="none" strike="noStrike" dirty="0" smtClean="0">
                          <a:solidFill>
                            <a:schemeClr val="tx1"/>
                          </a:solidFill>
                          <a:effectLst/>
                          <a:latin typeface="Times New Roman" panose="02020603050405020304" pitchFamily="18" charset="0"/>
                        </a:rPr>
                        <a:t>.00</a:t>
                      </a:r>
                      <a:r>
                        <a:rPr lang="en-US" sz="1400" b="0" i="0" u="none" strike="noStrike" dirty="0">
                          <a:solidFill>
                            <a:schemeClr val="tx1"/>
                          </a:solidFill>
                          <a:effectLst/>
                          <a:latin typeface="Times New Roman" panose="02020603050405020304" pitchFamily="18" charset="0"/>
                        </a:rPr>
                        <a:t>%</a:t>
                      </a:r>
                    </a:p>
                  </a:txBody>
                  <a:tcPr marL="8663" marR="8663" marT="86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effectLst/>
                          <a:latin typeface="Times New Roman" panose="02020603050405020304" pitchFamily="18" charset="0"/>
                        </a:rPr>
                        <a:t>TBD</a:t>
                      </a:r>
                    </a:p>
                  </a:txBody>
                  <a:tcPr marL="8663" marR="8663" marT="86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400" b="0" i="0" u="none" strike="noStrike" dirty="0">
                        <a:effectLst/>
                        <a:latin typeface="Times New Roman" panose="02020603050405020304" pitchFamily="18" charset="0"/>
                      </a:endParaRPr>
                    </a:p>
                  </a:txBody>
                  <a:tcPr marL="8663" marR="8663" marT="86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400" b="0" i="0" u="none" strike="noStrike" dirty="0">
                        <a:effectLst/>
                        <a:latin typeface="Times New Roman" panose="02020603050405020304" pitchFamily="18" charset="0"/>
                      </a:endParaRPr>
                    </a:p>
                  </a:txBody>
                  <a:tcPr marL="8663" marR="8663" marT="86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Times New Roman" panose="02020603050405020304" pitchFamily="18" charset="0"/>
                      </a:endParaRPr>
                    </a:p>
                  </a:txBody>
                  <a:tcPr marL="8663" marR="8663" marT="8663"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883731223"/>
                  </a:ext>
                </a:extLst>
              </a:tr>
              <a:tr h="386936">
                <a:tc>
                  <a:txBody>
                    <a:bodyPr/>
                    <a:lstStyle/>
                    <a:p>
                      <a:pPr algn="ctr" fontAlgn="ctr"/>
                      <a:r>
                        <a:rPr lang="en-US" sz="1400" b="1" i="1" u="none" strike="noStrike">
                          <a:effectLst/>
                          <a:latin typeface="Times New Roman" panose="02020603050405020304" pitchFamily="18" charset="0"/>
                        </a:rPr>
                        <a:t>2019</a:t>
                      </a:r>
                    </a:p>
                  </a:txBody>
                  <a:tcPr marL="8663" marR="8663" marT="86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1" u="none" strike="noStrike" dirty="0" smtClean="0">
                          <a:solidFill>
                            <a:srgbClr val="FF0000"/>
                          </a:solidFill>
                          <a:effectLst/>
                          <a:latin typeface="Times New Roman" panose="02020603050405020304" pitchFamily="18" charset="0"/>
                        </a:rPr>
                        <a:t>6.00</a:t>
                      </a:r>
                      <a:r>
                        <a:rPr lang="en-US" sz="1400" b="0" i="1" u="none" strike="noStrike" dirty="0">
                          <a:solidFill>
                            <a:srgbClr val="FF0000"/>
                          </a:solidFill>
                          <a:effectLst/>
                          <a:latin typeface="Times New Roman" panose="02020603050405020304" pitchFamily="18" charset="0"/>
                        </a:rPr>
                        <a:t>%</a:t>
                      </a:r>
                    </a:p>
                  </a:txBody>
                  <a:tcPr marL="8663" marR="8663" marT="86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effectLst/>
                          <a:latin typeface="Times New Roman" panose="02020603050405020304" pitchFamily="18" charset="0"/>
                        </a:rPr>
                        <a:t>TBD</a:t>
                      </a:r>
                    </a:p>
                  </a:txBody>
                  <a:tcPr marL="8663" marR="8663" marT="86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400" b="0" i="0" u="none" strike="noStrike" dirty="0">
                        <a:effectLst/>
                        <a:latin typeface="Times New Roman" panose="02020603050405020304" pitchFamily="18" charset="0"/>
                      </a:endParaRPr>
                    </a:p>
                  </a:txBody>
                  <a:tcPr marL="8663" marR="8663" marT="86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400" b="0" i="0" u="none" strike="noStrike" dirty="0">
                        <a:effectLst/>
                        <a:latin typeface="Times New Roman" panose="02020603050405020304" pitchFamily="18" charset="0"/>
                      </a:endParaRPr>
                    </a:p>
                  </a:txBody>
                  <a:tcPr marL="8663" marR="8663" marT="86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effectLst/>
                        <a:latin typeface="Times New Roman" panose="02020603050405020304" pitchFamily="18" charset="0"/>
                      </a:endParaRPr>
                    </a:p>
                  </a:txBody>
                  <a:tcPr marL="8663" marR="8663" marT="8663"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2477555019"/>
                  </a:ext>
                </a:extLst>
              </a:tr>
              <a:tr h="386936">
                <a:tc>
                  <a:txBody>
                    <a:bodyPr/>
                    <a:lstStyle/>
                    <a:p>
                      <a:pPr algn="ctr" fontAlgn="ctr"/>
                      <a:r>
                        <a:rPr lang="en-US" sz="1400" b="1" i="1" u="none" strike="noStrike">
                          <a:effectLst/>
                          <a:latin typeface="Times New Roman" panose="02020603050405020304" pitchFamily="18" charset="0"/>
                        </a:rPr>
                        <a:t>Average Increase</a:t>
                      </a:r>
                    </a:p>
                  </a:txBody>
                  <a:tcPr marL="8663" marR="8663" marT="86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400" b="1" i="1" u="none" strike="noStrike">
                          <a:effectLst/>
                          <a:latin typeface="Times New Roman" panose="02020603050405020304" pitchFamily="18" charset="0"/>
                        </a:rPr>
                        <a:t>7.14%</a:t>
                      </a:r>
                    </a:p>
                  </a:txBody>
                  <a:tcPr marL="8663" marR="8663" marT="86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400" b="1" i="1" u="none" strike="noStrike">
                          <a:effectLst/>
                          <a:latin typeface="Times New Roman" panose="02020603050405020304" pitchFamily="18" charset="0"/>
                        </a:rPr>
                        <a:t>11.20%</a:t>
                      </a:r>
                    </a:p>
                  </a:txBody>
                  <a:tcPr marL="8663" marR="8663" marT="86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endParaRPr lang="en-US" sz="1400" b="0" i="0" u="none" strike="noStrike" dirty="0">
                        <a:effectLst/>
                        <a:latin typeface="Times New Roman" panose="02020603050405020304" pitchFamily="18" charset="0"/>
                      </a:endParaRPr>
                    </a:p>
                  </a:txBody>
                  <a:tcPr marL="8663" marR="8663" marT="86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400" b="1" i="1" u="none" strike="noStrike" dirty="0">
                        <a:effectLst/>
                        <a:latin typeface="Times New Roman" panose="02020603050405020304" pitchFamily="18" charset="0"/>
                      </a:endParaRPr>
                    </a:p>
                  </a:txBody>
                  <a:tcPr marL="8663" marR="8663" marT="86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l" fontAlgn="b"/>
                      <a:endParaRPr lang="en-US" sz="900" b="0" i="0" u="none" strike="noStrike" dirty="0">
                        <a:effectLst/>
                        <a:latin typeface="Times New Roman" panose="02020603050405020304" pitchFamily="18" charset="0"/>
                      </a:endParaRPr>
                    </a:p>
                  </a:txBody>
                  <a:tcPr marL="8663" marR="8663" marT="8663"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3926531523"/>
                  </a:ext>
                </a:extLst>
              </a:tr>
              <a:tr h="97851">
                <a:tc>
                  <a:txBody>
                    <a:bodyPr/>
                    <a:lstStyle/>
                    <a:p>
                      <a:pPr algn="l" fontAlgn="b"/>
                      <a:endParaRPr lang="en-US" sz="900" b="0" i="0" u="none" strike="noStrike" dirty="0">
                        <a:effectLst/>
                        <a:latin typeface="Times New Roman" panose="02020603050405020304" pitchFamily="18" charset="0"/>
                      </a:endParaRPr>
                    </a:p>
                  </a:txBody>
                  <a:tcPr marL="8663" marR="8663" marT="866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dirty="0">
                        <a:effectLst/>
                        <a:latin typeface="Times New Roman" panose="02020603050405020304" pitchFamily="18" charset="0"/>
                      </a:endParaRPr>
                    </a:p>
                  </a:txBody>
                  <a:tcPr marL="8663" marR="8663" marT="866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dirty="0">
                        <a:effectLst/>
                        <a:latin typeface="Times New Roman" panose="02020603050405020304" pitchFamily="18" charset="0"/>
                      </a:endParaRPr>
                    </a:p>
                  </a:txBody>
                  <a:tcPr marL="8663" marR="8663" marT="866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dirty="0">
                        <a:effectLst/>
                        <a:latin typeface="Times New Roman" panose="02020603050405020304" pitchFamily="18" charset="0"/>
                      </a:endParaRPr>
                    </a:p>
                  </a:txBody>
                  <a:tcPr marL="8663" marR="8663" marT="8663" marB="0" anchor="b">
                    <a:lnL>
                      <a:noFill/>
                    </a:lnL>
                    <a:lnR>
                      <a:noFill/>
                    </a:lnR>
                    <a:lnT>
                      <a:noFill/>
                    </a:lnT>
                    <a:lnB>
                      <a:noFill/>
                    </a:lnB>
                  </a:tcPr>
                </a:tc>
                <a:tc>
                  <a:txBody>
                    <a:bodyPr/>
                    <a:lstStyle/>
                    <a:p>
                      <a:pPr algn="l" fontAlgn="b"/>
                      <a:endParaRPr lang="en-US" sz="900" b="0" i="0" u="none" strike="noStrike" dirty="0">
                        <a:effectLst/>
                        <a:latin typeface="Times New Roman" panose="02020603050405020304" pitchFamily="18" charset="0"/>
                      </a:endParaRPr>
                    </a:p>
                  </a:txBody>
                  <a:tcPr marL="8663" marR="8663" marT="866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dirty="0">
                        <a:effectLst/>
                        <a:latin typeface="Times New Roman" panose="02020603050405020304" pitchFamily="18" charset="0"/>
                      </a:endParaRPr>
                    </a:p>
                  </a:txBody>
                  <a:tcPr marL="8663" marR="8663" marT="8663" marB="0" anchor="b">
                    <a:lnL>
                      <a:noFill/>
                    </a:lnL>
                    <a:lnR>
                      <a:noFill/>
                    </a:lnR>
                    <a:lnT>
                      <a:noFill/>
                    </a:lnT>
                    <a:lnB>
                      <a:noFill/>
                    </a:lnB>
                  </a:tcPr>
                </a:tc>
                <a:extLst>
                  <a:ext uri="{0D108BD9-81ED-4DB2-BD59-A6C34878D82A}">
                    <a16:rowId xmlns="" xmlns:a16="http://schemas.microsoft.com/office/drawing/2014/main" val="1962716697"/>
                  </a:ext>
                </a:extLst>
              </a:tr>
              <a:tr h="79402">
                <a:tc gridSpan="6">
                  <a:txBody>
                    <a:bodyPr/>
                    <a:lstStyle/>
                    <a:p>
                      <a:pPr algn="l" fontAlgn="ctr"/>
                      <a:r>
                        <a:rPr lang="en-US" sz="700" b="0" i="0" u="none" strike="noStrike" dirty="0">
                          <a:effectLst/>
                          <a:latin typeface="Times New Roman" panose="02020603050405020304" pitchFamily="18" charset="0"/>
                        </a:rPr>
                        <a:t>* </a:t>
                      </a:r>
                      <a:r>
                        <a:rPr lang="en-US" sz="1000" b="0" i="0" u="none" strike="noStrike" dirty="0">
                          <a:effectLst/>
                          <a:latin typeface="Times New Roman" panose="02020603050405020304" pitchFamily="18" charset="0"/>
                        </a:rPr>
                        <a:t>Data Provided by NYS Dept. of Financial Services Reports for Excellus BCBS Small Group PPO Plans in the Syracuse New York Region.</a:t>
                      </a:r>
                    </a:p>
                  </a:txBody>
                  <a:tcPr marL="8663" marR="8663" marT="8663" marB="0" anchor="ctr">
                    <a:lnL w="6350" cap="flat" cmpd="sng" algn="ctr">
                      <a:solidFill>
                        <a:srgbClr val="000000"/>
                      </a:solidFill>
                      <a:prstDash val="solid"/>
                      <a:round/>
                      <a:headEnd type="none" w="med" len="med"/>
                      <a:tailEnd type="none" w="med" len="med"/>
                    </a:lnL>
                    <a:lnR>
                      <a:noFill/>
                    </a:lnR>
                    <a:lnT>
                      <a:noFill/>
                    </a:lnT>
                    <a:lnB>
                      <a:noFill/>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440752705"/>
                  </a:ext>
                </a:extLst>
              </a:tr>
            </a:tbl>
          </a:graphicData>
        </a:graphic>
      </p:graphicFrame>
      <p:sp>
        <p:nvSpPr>
          <p:cNvPr id="2" name="Slide Number Placeholder 1"/>
          <p:cNvSpPr>
            <a:spLocks noGrp="1"/>
          </p:cNvSpPr>
          <p:nvPr>
            <p:ph type="sldNum" sz="quarter" idx="12"/>
          </p:nvPr>
        </p:nvSpPr>
        <p:spPr>
          <a:xfrm>
            <a:off x="7162800" y="6553200"/>
            <a:ext cx="1905000" cy="228600"/>
          </a:xfrm>
        </p:spPr>
        <p:txBody>
          <a:bodyPr/>
          <a:lstStyle/>
          <a:p>
            <a:fld id="{69AA16E4-5B2D-4ED4-89F0-A6ACDDB7ACA9}" type="slidenum">
              <a:rPr lang="en-US" altLang="en-US" smtClean="0"/>
              <a:pPr/>
              <a:t>27</a:t>
            </a:fld>
            <a:endParaRPr lang="en-US" altLang="en-US" dirty="0"/>
          </a:p>
        </p:txBody>
      </p:sp>
    </p:spTree>
    <p:extLst>
      <p:ext uri="{BB962C8B-B14F-4D97-AF65-F5344CB8AC3E}">
        <p14:creationId xmlns:p14="http://schemas.microsoft.com/office/powerpoint/2010/main" val="7997375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931863" y="96838"/>
            <a:ext cx="7373937" cy="1412875"/>
          </a:xfrm>
        </p:spPr>
        <p:txBody>
          <a:bodyPr>
            <a:normAutofit/>
          </a:bodyPr>
          <a:lstStyle/>
          <a:p>
            <a:r>
              <a:rPr lang="en-US" altLang="en-US" dirty="0" smtClean="0">
                <a:solidFill>
                  <a:srgbClr val="008000"/>
                </a:solidFill>
                <a:latin typeface="Times New Roman" panose="02020603050405020304" pitchFamily="18" charset="0"/>
              </a:rPr>
              <a:t>Budgeting and Premiums</a:t>
            </a:r>
            <a:endParaRPr lang="en-US" altLang="en-US" dirty="0">
              <a:solidFill>
                <a:srgbClr val="008000"/>
              </a:solidFill>
              <a:latin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5617EE8C-6551-49E1-9B55-AEE290F8A765}" type="slidenum">
              <a:rPr lang="en-US" altLang="en-US"/>
              <a:pPr/>
              <a:t>28</a:t>
            </a:fld>
            <a:endParaRPr lang="en-US" altLang="en-US" dirty="0"/>
          </a:p>
        </p:txBody>
      </p:sp>
      <p:sp>
        <p:nvSpPr>
          <p:cNvPr id="5" name="Rectangle 4"/>
          <p:cNvSpPr/>
          <p:nvPr/>
        </p:nvSpPr>
        <p:spPr>
          <a:xfrm>
            <a:off x="427831" y="1981200"/>
            <a:ext cx="8382000" cy="3785652"/>
          </a:xfrm>
          <a:prstGeom prst="rect">
            <a:avLst/>
          </a:prstGeom>
        </p:spPr>
        <p:txBody>
          <a:bodyPr wrap="square">
            <a:spAutoFit/>
          </a:bodyPr>
          <a:lstStyle/>
          <a:p>
            <a:pPr marL="285750" lvl="0" indent="-285750">
              <a:buClrTx/>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Predict Overall Expense Budget</a:t>
            </a:r>
          </a:p>
          <a:p>
            <a:pPr marL="742950" lvl="1" indent="-285750">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Paid Claims Statistical Trend Models (94% of expenses) </a:t>
            </a:r>
          </a:p>
          <a:p>
            <a:pPr marL="742950" lvl="1" indent="-285750">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Administrative and “Overhead” Expenses</a:t>
            </a:r>
          </a:p>
          <a:p>
            <a:pPr marL="742950" lvl="1" indent="-285750">
              <a:buFont typeface="Wingdings" panose="05000000000000000000" pitchFamily="2" charset="2"/>
              <a:buChar char="v"/>
            </a:pPr>
            <a:r>
              <a:rPr lang="en-US" sz="2400" dirty="0" smtClean="0">
                <a:latin typeface="Times New Roman" panose="02020603050405020304" pitchFamily="18" charset="0"/>
                <a:cs typeface="Times New Roman" panose="02020603050405020304" pitchFamily="18" charset="0"/>
              </a:rPr>
              <a:t>Stop-Loss Insurance Costs</a:t>
            </a:r>
            <a:endParaRPr lang="en-US" sz="2400" dirty="0">
              <a:latin typeface="Times New Roman" panose="02020603050405020304" pitchFamily="18" charset="0"/>
              <a:cs typeface="Times New Roman" panose="02020603050405020304" pitchFamily="18" charset="0"/>
            </a:endParaRPr>
          </a:p>
          <a:p>
            <a:pPr marL="742950" lvl="1" indent="-285750">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Taxes and Fees</a:t>
            </a:r>
          </a:p>
          <a:p>
            <a:pPr marL="285750" indent="-285750">
              <a:buFont typeface="Wingdings" panose="05000000000000000000" pitchFamily="2" charset="2"/>
              <a:buChar char="v"/>
            </a:pPr>
            <a:endParaRPr lang="en-US" sz="12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Determine Reserves / Liability Adjustments</a:t>
            </a:r>
          </a:p>
          <a:p>
            <a:pPr marL="285750" indent="-285750">
              <a:buFont typeface="Wingdings" panose="05000000000000000000" pitchFamily="2" charset="2"/>
              <a:buChar char="v"/>
            </a:pPr>
            <a:endParaRPr lang="en-US" sz="12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Expenses + Reserve/Liability Adjustments = Income</a:t>
            </a:r>
          </a:p>
          <a:p>
            <a:pPr marL="285750" indent="-285750">
              <a:buFont typeface="Wingdings" panose="05000000000000000000" pitchFamily="2" charset="2"/>
              <a:buChar char="v"/>
            </a:pPr>
            <a:endParaRPr lang="en-US" sz="12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Premiums = 98% of Income</a:t>
            </a:r>
          </a:p>
          <a:p>
            <a:pPr marL="285750" indent="-285750">
              <a:buFont typeface="Wingdings" panose="05000000000000000000" pitchFamily="2" charset="2"/>
              <a:buChar char="v"/>
            </a:pP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20598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63733" y="7588"/>
            <a:ext cx="9607733" cy="6837773"/>
          </a:xfrm>
          <a:prstGeom prst="rect">
            <a:avLst/>
          </a:prstGeom>
        </p:spPr>
      </p:pic>
      <p:sp>
        <p:nvSpPr>
          <p:cNvPr id="2" name="Slide Number Placeholder 1"/>
          <p:cNvSpPr>
            <a:spLocks noGrp="1"/>
          </p:cNvSpPr>
          <p:nvPr>
            <p:ph type="sldNum" sz="quarter" idx="12"/>
          </p:nvPr>
        </p:nvSpPr>
        <p:spPr>
          <a:xfrm>
            <a:off x="7086600" y="6553200"/>
            <a:ext cx="1905000" cy="228600"/>
          </a:xfrm>
        </p:spPr>
        <p:txBody>
          <a:bodyPr/>
          <a:lstStyle/>
          <a:p>
            <a:fld id="{69AA16E4-5B2D-4ED4-89F0-A6ACDDB7ACA9}" type="slidenum">
              <a:rPr lang="en-US" altLang="en-US" smtClean="0"/>
              <a:pPr/>
              <a:t>29</a:t>
            </a:fld>
            <a:endParaRPr lang="en-US" altLang="en-US" dirty="0"/>
          </a:p>
        </p:txBody>
      </p:sp>
    </p:spTree>
    <p:extLst>
      <p:ext uri="{BB962C8B-B14F-4D97-AF65-F5344CB8AC3E}">
        <p14:creationId xmlns:p14="http://schemas.microsoft.com/office/powerpoint/2010/main" val="1953222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dirty="0">
                <a:solidFill>
                  <a:srgbClr val="008000"/>
                </a:solidFill>
                <a:latin typeface="Times New Roman" panose="02020603050405020304" pitchFamily="18" charset="0"/>
              </a:rPr>
              <a:t>Health Care is a Business</a:t>
            </a:r>
          </a:p>
        </p:txBody>
      </p:sp>
      <p:sp>
        <p:nvSpPr>
          <p:cNvPr id="12291" name="Rectangle 3"/>
          <p:cNvSpPr>
            <a:spLocks noGrp="1" noChangeArrowheads="1"/>
          </p:cNvSpPr>
          <p:nvPr>
            <p:ph idx="1"/>
          </p:nvPr>
        </p:nvSpPr>
        <p:spPr>
          <a:xfrm>
            <a:off x="533400" y="2133600"/>
            <a:ext cx="7757319" cy="3798837"/>
          </a:xfrm>
        </p:spPr>
        <p:txBody>
          <a:bodyPr/>
          <a:lstStyle/>
          <a:p>
            <a:pPr lvl="0">
              <a:buClrTx/>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Patients purchase health care products and/or services from private sector </a:t>
            </a:r>
            <a:r>
              <a:rPr lang="en-US" sz="2400" dirty="0" smtClean="0">
                <a:latin typeface="Times New Roman" panose="02020603050405020304" pitchFamily="18" charset="0"/>
                <a:cs typeface="Times New Roman" panose="02020603050405020304" pitchFamily="18" charset="0"/>
              </a:rPr>
              <a:t>providers </a:t>
            </a:r>
            <a:r>
              <a:rPr lang="en-US" sz="2400" dirty="0">
                <a:latin typeface="Times New Roman" panose="02020603050405020304" pitchFamily="18" charset="0"/>
                <a:cs typeface="Times New Roman" panose="02020603050405020304" pitchFamily="18" charset="0"/>
              </a:rPr>
              <a:t>and/or facilities.</a:t>
            </a:r>
          </a:p>
          <a:p>
            <a:pPr marL="0" lvl="0" indent="0">
              <a:buClrTx/>
              <a:buNone/>
            </a:pPr>
            <a:endParaRPr lang="en-US" sz="1200" dirty="0">
              <a:latin typeface="Times New Roman" panose="02020603050405020304" pitchFamily="18" charset="0"/>
              <a:cs typeface="Times New Roman" panose="02020603050405020304" pitchFamily="18" charset="0"/>
            </a:endParaRPr>
          </a:p>
          <a:p>
            <a:pPr>
              <a:buClrTx/>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In </a:t>
            </a:r>
            <a:r>
              <a:rPr lang="en-US" sz="2400" dirty="0" smtClean="0">
                <a:latin typeface="Times New Roman" panose="02020603050405020304" pitchFamily="18" charset="0"/>
                <a:cs typeface="Times New Roman" panose="02020603050405020304" pitchFamily="18" charset="0"/>
              </a:rPr>
              <a:t>2017, </a:t>
            </a:r>
            <a:r>
              <a:rPr lang="en-US" sz="2400" dirty="0">
                <a:latin typeface="Times New Roman" panose="02020603050405020304" pitchFamily="18" charset="0"/>
                <a:cs typeface="Times New Roman" panose="02020603050405020304" pitchFamily="18" charset="0"/>
              </a:rPr>
              <a:t>health care spending in the United States of America accounted for approximately </a:t>
            </a:r>
            <a:r>
              <a:rPr lang="en-US" sz="2400" dirty="0" smtClean="0">
                <a:latin typeface="Times New Roman" panose="02020603050405020304" pitchFamily="18" charset="0"/>
                <a:cs typeface="Times New Roman" panose="02020603050405020304" pitchFamily="18" charset="0"/>
              </a:rPr>
              <a:t>18.3% </a:t>
            </a:r>
            <a:r>
              <a:rPr lang="en-US" sz="2400" dirty="0">
                <a:latin typeface="Times New Roman" panose="02020603050405020304" pitchFamily="18" charset="0"/>
                <a:cs typeface="Times New Roman" panose="02020603050405020304" pitchFamily="18" charset="0"/>
              </a:rPr>
              <a:t>of the </a:t>
            </a:r>
            <a:r>
              <a:rPr lang="en-US" sz="2400" dirty="0" smtClean="0">
                <a:latin typeface="Times New Roman" panose="02020603050405020304" pitchFamily="18" charset="0"/>
                <a:cs typeface="Times New Roman" panose="02020603050405020304" pitchFamily="18" charset="0"/>
              </a:rPr>
              <a:t>Gross </a:t>
            </a:r>
            <a:r>
              <a:rPr lang="en-US" sz="2400" dirty="0">
                <a:latin typeface="Times New Roman" panose="02020603050405020304" pitchFamily="18" charset="0"/>
                <a:cs typeface="Times New Roman" panose="02020603050405020304" pitchFamily="18" charset="0"/>
              </a:rPr>
              <a:t>Domestic Product (GDP).</a:t>
            </a:r>
          </a:p>
          <a:p>
            <a:pPr>
              <a:buClrTx/>
              <a:buFont typeface="Wingdings" panose="05000000000000000000" pitchFamily="2" charset="2"/>
              <a:buChar char="v"/>
            </a:pPr>
            <a:endParaRPr lang="en-US" sz="1200" dirty="0">
              <a:latin typeface="Times New Roman" panose="02020603050405020304" pitchFamily="18" charset="0"/>
              <a:cs typeface="Times New Roman" panose="02020603050405020304" pitchFamily="18" charset="0"/>
            </a:endParaRPr>
          </a:p>
          <a:p>
            <a:pPr>
              <a:buClrTx/>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Medical care spending is a major component of our GDP which is growing faster than other CPI tracked goods and services.</a:t>
            </a:r>
          </a:p>
          <a:p>
            <a:pPr lvl="0">
              <a:buClrTx/>
              <a:buFont typeface="Wingdings" panose="05000000000000000000" pitchFamily="2" charset="2"/>
              <a:buChar char="v"/>
            </a:pPr>
            <a:endParaRPr lang="en-US" sz="2400" dirty="0">
              <a:latin typeface="Times New Roman" panose="02020603050405020304" pitchFamily="18" charset="0"/>
              <a:cs typeface="Times New Roman" panose="02020603050405020304" pitchFamily="18" charset="0"/>
            </a:endParaRPr>
          </a:p>
          <a:p>
            <a:pPr lvl="0">
              <a:buClrTx/>
              <a:buFont typeface="Wingdings" panose="05000000000000000000" pitchFamily="2" charset="2"/>
              <a:buChar char="v"/>
            </a:pPr>
            <a:endParaRPr lang="en-US" sz="2400" dirty="0">
              <a:latin typeface="Times New Roman" panose="02020603050405020304" pitchFamily="18" charset="0"/>
              <a:cs typeface="Times New Roman" panose="02020603050405020304" pitchFamily="18" charset="0"/>
            </a:endParaRPr>
          </a:p>
          <a:p>
            <a:pPr marL="0" lvl="0" indent="0">
              <a:buClrTx/>
              <a:buNone/>
            </a:pPr>
            <a:endParaRPr lang="en-US" sz="2400" dirty="0">
              <a:latin typeface="Times New Roman" panose="02020603050405020304" pitchFamily="18" charset="0"/>
              <a:cs typeface="Times New Roman" panose="02020603050405020304" pitchFamily="18" charset="0"/>
            </a:endParaRPr>
          </a:p>
          <a:p>
            <a:pPr marL="0" lvl="0" indent="0">
              <a:buClrTx/>
              <a:buNone/>
            </a:pPr>
            <a:endParaRPr lang="en-US" sz="2800" dirty="0">
              <a:latin typeface="Times New Roman" panose="02020603050405020304" pitchFamily="18" charset="0"/>
              <a:cs typeface="Times New Roman" panose="02020603050405020304" pitchFamily="18" charset="0"/>
            </a:endParaRPr>
          </a:p>
          <a:p>
            <a:pPr marL="0" lvl="0" indent="0">
              <a:buClrTx/>
              <a:buNone/>
            </a:pPr>
            <a:endParaRPr lang="en-US" sz="2800" dirty="0">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5617EE8C-6551-49E1-9B55-AEE290F8A765}" type="slidenum">
              <a:rPr lang="en-US" altLang="en-US"/>
              <a:pPr/>
              <a:t>3</a:t>
            </a:fld>
            <a:endParaRPr lang="en-US" altLang="en-US" dirty="0"/>
          </a:p>
        </p:txBody>
      </p:sp>
    </p:spTree>
    <p:extLst>
      <p:ext uri="{BB962C8B-B14F-4D97-AF65-F5344CB8AC3E}">
        <p14:creationId xmlns:p14="http://schemas.microsoft.com/office/powerpoint/2010/main" val="1010902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6250" y="19623"/>
            <a:ext cx="9107750" cy="6863605"/>
          </a:xfrm>
          <a:prstGeom prst="rect">
            <a:avLst/>
          </a:prstGeom>
        </p:spPr>
      </p:pic>
      <p:sp>
        <p:nvSpPr>
          <p:cNvPr id="2" name="Slide Number Placeholder 1"/>
          <p:cNvSpPr>
            <a:spLocks noGrp="1"/>
          </p:cNvSpPr>
          <p:nvPr>
            <p:ph type="sldNum" sz="quarter" idx="12"/>
          </p:nvPr>
        </p:nvSpPr>
        <p:spPr>
          <a:xfrm>
            <a:off x="7086600" y="6553200"/>
            <a:ext cx="1905000" cy="228600"/>
          </a:xfrm>
        </p:spPr>
        <p:txBody>
          <a:bodyPr/>
          <a:lstStyle/>
          <a:p>
            <a:fld id="{69AA16E4-5B2D-4ED4-89F0-A6ACDDB7ACA9}" type="slidenum">
              <a:rPr lang="en-US" altLang="en-US" smtClean="0"/>
              <a:pPr/>
              <a:t>30</a:t>
            </a:fld>
            <a:endParaRPr lang="en-US" altLang="en-US" dirty="0"/>
          </a:p>
        </p:txBody>
      </p:sp>
    </p:spTree>
    <p:extLst>
      <p:ext uri="{BB962C8B-B14F-4D97-AF65-F5344CB8AC3E}">
        <p14:creationId xmlns:p14="http://schemas.microsoft.com/office/powerpoint/2010/main" val="7210914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762000" y="34925"/>
            <a:ext cx="7831137" cy="1412875"/>
          </a:xfrm>
        </p:spPr>
        <p:txBody>
          <a:bodyPr>
            <a:normAutofit/>
          </a:bodyPr>
          <a:lstStyle/>
          <a:p>
            <a:r>
              <a:rPr lang="en-US" altLang="en-US" dirty="0" smtClean="0">
                <a:solidFill>
                  <a:srgbClr val="008000"/>
                </a:solidFill>
                <a:latin typeface="Times New Roman" panose="02020603050405020304" pitchFamily="18" charset="0"/>
              </a:rPr>
              <a:t>Stop-Loss Insurance</a:t>
            </a:r>
            <a:endParaRPr lang="en-US" altLang="en-US" dirty="0">
              <a:solidFill>
                <a:srgbClr val="008000"/>
              </a:solidFill>
              <a:latin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5617EE8C-6551-49E1-9B55-AEE290F8A765}" type="slidenum">
              <a:rPr lang="en-US" altLang="en-US"/>
              <a:pPr/>
              <a:t>31</a:t>
            </a:fld>
            <a:endParaRPr lang="en-US" altLang="en-US" dirty="0"/>
          </a:p>
        </p:txBody>
      </p:sp>
      <p:sp>
        <p:nvSpPr>
          <p:cNvPr id="5" name="Rectangle 4"/>
          <p:cNvSpPr/>
          <p:nvPr/>
        </p:nvSpPr>
        <p:spPr>
          <a:xfrm>
            <a:off x="838200" y="1828800"/>
            <a:ext cx="7772400" cy="3693319"/>
          </a:xfrm>
          <a:prstGeom prst="rect">
            <a:avLst/>
          </a:prstGeom>
        </p:spPr>
        <p:txBody>
          <a:bodyPr wrap="square">
            <a:spAutoFit/>
          </a:bodyPr>
          <a:lstStyle/>
          <a:p>
            <a:pPr marL="285750" lvl="0" indent="-285750">
              <a:buClrTx/>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Article 47 Require the Purchase of Stop-Loss Insurance</a:t>
            </a:r>
          </a:p>
          <a:p>
            <a:pPr marL="285750" lvl="0" indent="-285750">
              <a:buClrTx/>
              <a:buFont typeface="Wingdings" panose="05000000000000000000" pitchFamily="2" charset="2"/>
              <a:buChar char="v"/>
            </a:pPr>
            <a:endParaRPr lang="en-US" sz="1200" dirty="0">
              <a:latin typeface="Times New Roman" panose="02020603050405020304" pitchFamily="18" charset="0"/>
              <a:cs typeface="Times New Roman" panose="02020603050405020304" pitchFamily="18" charset="0"/>
            </a:endParaRPr>
          </a:p>
          <a:p>
            <a:pPr marL="285750" lvl="0" indent="-285750">
              <a:buClrTx/>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Aggregate Stop-Loss </a:t>
            </a:r>
            <a:r>
              <a:rPr lang="en-US" sz="2400" dirty="0" smtClean="0">
                <a:latin typeface="Times New Roman" panose="02020603050405020304" pitchFamily="18" charset="0"/>
                <a:cs typeface="Times New Roman" panose="02020603050405020304" pitchFamily="18" charset="0"/>
              </a:rPr>
              <a:t>Insurance- (just waived by DFS)</a:t>
            </a:r>
            <a:endParaRPr lang="en-US" sz="2400" dirty="0">
              <a:latin typeface="Times New Roman" panose="02020603050405020304" pitchFamily="18" charset="0"/>
              <a:cs typeface="Times New Roman" panose="02020603050405020304" pitchFamily="18" charset="0"/>
            </a:endParaRPr>
          </a:p>
          <a:p>
            <a:pPr marL="742950" lvl="1" indent="-285750">
              <a:buFont typeface="Wingdings" panose="05000000000000000000" pitchFamily="2" charset="2"/>
              <a:buChar char="v"/>
            </a:pPr>
            <a:r>
              <a:rPr lang="en-US" sz="2000" dirty="0" smtClean="0">
                <a:latin typeface="Times New Roman" panose="02020603050405020304" pitchFamily="18" charset="0"/>
                <a:cs typeface="Times New Roman" panose="02020603050405020304" pitchFamily="18" charset="0"/>
              </a:rPr>
              <a:t>Annual Cost (now savings) </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a:t>
            </a:r>
            <a:r>
              <a:rPr lang="en-US" sz="2000" dirty="0" smtClean="0">
                <a:latin typeface="Times New Roman" panose="02020603050405020304" pitchFamily="18" charset="0"/>
                <a:cs typeface="Times New Roman" panose="02020603050405020304" pitchFamily="18" charset="0"/>
              </a:rPr>
              <a:t>70</a:t>
            </a:r>
            <a:r>
              <a:rPr lang="en-US" sz="2000" dirty="0" smtClean="0">
                <a:latin typeface="Times New Roman" panose="02020603050405020304" pitchFamily="18" charset="0"/>
                <a:cs typeface="Times New Roman" panose="02020603050405020304" pitchFamily="18" charset="0"/>
              </a:rPr>
              <a:t>,000</a:t>
            </a:r>
            <a:endParaRPr lang="en-US" sz="2000" dirty="0">
              <a:latin typeface="Times New Roman" panose="02020603050405020304" pitchFamily="18" charset="0"/>
              <a:cs typeface="Times New Roman" panose="02020603050405020304" pitchFamily="18" charset="0"/>
            </a:endParaRPr>
          </a:p>
          <a:p>
            <a:pPr lvl="1"/>
            <a:endParaRPr lang="en-US" sz="1200" dirty="0">
              <a:latin typeface="Times New Roman" panose="02020603050405020304" pitchFamily="18" charset="0"/>
              <a:cs typeface="Times New Roman" panose="02020603050405020304" pitchFamily="18" charset="0"/>
            </a:endParaRPr>
          </a:p>
          <a:p>
            <a:pPr marL="285750" lvl="0" indent="-285750">
              <a:buClrTx/>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Specific Stop-Loss Insurance</a:t>
            </a:r>
          </a:p>
          <a:p>
            <a:pPr marL="742950" lvl="1" indent="-285750">
              <a:buFont typeface="Wingdings" panose="05000000000000000000" pitchFamily="2" charset="2"/>
              <a:buChar char="v"/>
            </a:pPr>
            <a:r>
              <a:rPr lang="en-US" sz="2000" dirty="0">
                <a:latin typeface="Times New Roman" panose="02020603050405020304" pitchFamily="18" charset="0"/>
                <a:cs typeface="Times New Roman" panose="02020603050405020304" pitchFamily="18" charset="0"/>
              </a:rPr>
              <a:t>Protects the GTCMHIC from financial harm caused by a single catastrophic large loss case.</a:t>
            </a:r>
          </a:p>
          <a:p>
            <a:pPr marL="742950" lvl="1" indent="-285750">
              <a:buFont typeface="Wingdings" panose="05000000000000000000" pitchFamily="2" charset="2"/>
              <a:buChar char="v"/>
            </a:pPr>
            <a:r>
              <a:rPr lang="en-US" sz="2000" dirty="0" smtClean="0">
                <a:latin typeface="Times New Roman" panose="02020603050405020304" pitchFamily="18" charset="0"/>
                <a:cs typeface="Times New Roman" panose="02020603050405020304" pitchFamily="18" charset="0"/>
              </a:rPr>
              <a:t>2018 Annual </a:t>
            </a:r>
            <a:r>
              <a:rPr lang="en-US" sz="2000" dirty="0">
                <a:latin typeface="Times New Roman" panose="02020603050405020304" pitchFamily="18" charset="0"/>
                <a:cs typeface="Times New Roman" panose="02020603050405020304" pitchFamily="18" charset="0"/>
              </a:rPr>
              <a:t>Per Person Deductible = </a:t>
            </a:r>
            <a:r>
              <a:rPr lang="en-US" sz="2000" dirty="0" smtClean="0">
                <a:latin typeface="Times New Roman" panose="02020603050405020304" pitchFamily="18" charset="0"/>
                <a:cs typeface="Times New Roman" panose="02020603050405020304" pitchFamily="18" charset="0"/>
              </a:rPr>
              <a:t>$600,000 (2017= $450,000)</a:t>
            </a:r>
            <a:endParaRPr lang="en-US" sz="2000" dirty="0">
              <a:latin typeface="Times New Roman" panose="02020603050405020304" pitchFamily="18" charset="0"/>
              <a:cs typeface="Times New Roman" panose="02020603050405020304" pitchFamily="18" charset="0"/>
            </a:endParaRPr>
          </a:p>
          <a:p>
            <a:pPr marL="742950" lvl="1" indent="-285750">
              <a:buFont typeface="Wingdings" panose="05000000000000000000" pitchFamily="2" charset="2"/>
              <a:buChar char="v"/>
            </a:pPr>
            <a:r>
              <a:rPr lang="en-US" sz="2000" dirty="0">
                <a:latin typeface="Times New Roman" panose="02020603050405020304" pitchFamily="18" charset="0"/>
                <a:cs typeface="Times New Roman" panose="02020603050405020304" pitchFamily="18" charset="0"/>
              </a:rPr>
              <a:t>Coverage Maximum Per Person = Unlimited</a:t>
            </a:r>
          </a:p>
          <a:p>
            <a:pPr marL="742950" lvl="1" indent="-285750">
              <a:buFont typeface="Wingdings" panose="05000000000000000000" pitchFamily="2" charset="2"/>
              <a:buChar char="v"/>
            </a:pPr>
            <a:r>
              <a:rPr lang="en-US" sz="2000" dirty="0" smtClean="0">
                <a:latin typeface="Times New Roman" panose="02020603050405020304" pitchFamily="18" charset="0"/>
                <a:cs typeface="Times New Roman" panose="02020603050405020304" pitchFamily="18" charset="0"/>
              </a:rPr>
              <a:t>2018 Annual </a:t>
            </a:r>
            <a:r>
              <a:rPr lang="en-US" sz="2000" dirty="0">
                <a:latin typeface="Times New Roman" panose="02020603050405020304" pitchFamily="18" charset="0"/>
                <a:cs typeface="Times New Roman" panose="02020603050405020304" pitchFamily="18" charset="0"/>
              </a:rPr>
              <a:t>Cost ≈ </a:t>
            </a:r>
            <a:r>
              <a:rPr lang="en-US" sz="2000" dirty="0" smtClean="0">
                <a:latin typeface="Times New Roman" panose="02020603050405020304" pitchFamily="18" charset="0"/>
                <a:cs typeface="Times New Roman" panose="02020603050405020304" pitchFamily="18" charset="0"/>
              </a:rPr>
              <a:t>$</a:t>
            </a:r>
            <a:r>
              <a:rPr lang="en-US" sz="2000" dirty="0" smtClean="0">
                <a:latin typeface="Times New Roman" panose="02020603050405020304" pitchFamily="18" charset="0"/>
                <a:cs typeface="Times New Roman" panose="02020603050405020304" pitchFamily="18" charset="0"/>
              </a:rPr>
              <a:t>450</a:t>
            </a:r>
            <a:r>
              <a:rPr lang="en-US" sz="2000" dirty="0" smtClean="0">
                <a:latin typeface="Times New Roman" panose="02020603050405020304" pitchFamily="18" charset="0"/>
                <a:cs typeface="Times New Roman" panose="02020603050405020304" pitchFamily="18" charset="0"/>
              </a:rPr>
              <a:t>,000 (2017= $744,000)</a:t>
            </a:r>
            <a:endParaRPr lang="en-US" sz="2000" dirty="0">
              <a:latin typeface="Times New Roman" panose="02020603050405020304" pitchFamily="18" charset="0"/>
              <a:cs typeface="Times New Roman" panose="02020603050405020304" pitchFamily="18" charset="0"/>
            </a:endParaRPr>
          </a:p>
          <a:p>
            <a:pPr lvl="0">
              <a:buClrTx/>
              <a:buFont typeface="Wingdings" panose="05000000000000000000" pitchFamily="2" charset="2"/>
              <a:buChar char="v"/>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84054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931863" y="96838"/>
            <a:ext cx="7373937" cy="1412875"/>
          </a:xfrm>
        </p:spPr>
        <p:txBody>
          <a:bodyPr/>
          <a:lstStyle/>
          <a:p>
            <a:pPr eaLnBrk="1" hangingPunct="1"/>
            <a:r>
              <a:rPr lang="en-US" dirty="0">
                <a:solidFill>
                  <a:srgbClr val="008000"/>
                </a:solidFill>
                <a:latin typeface="Times New Roman" pitchFamily="18" charset="0"/>
              </a:rPr>
              <a:t>What are Benefit Plans?</a:t>
            </a:r>
          </a:p>
        </p:txBody>
      </p:sp>
      <p:sp>
        <p:nvSpPr>
          <p:cNvPr id="6147" name="Rectangle 3"/>
          <p:cNvSpPr>
            <a:spLocks noGrp="1" noChangeArrowheads="1"/>
          </p:cNvSpPr>
          <p:nvPr>
            <p:ph idx="1"/>
          </p:nvPr>
        </p:nvSpPr>
        <p:spPr>
          <a:xfrm>
            <a:off x="931862" y="1780903"/>
            <a:ext cx="7678738" cy="4724400"/>
          </a:xfrm>
        </p:spPr>
        <p:txBody>
          <a:bodyPr/>
          <a:lstStyle/>
          <a:p>
            <a:pPr marL="0" indent="0" eaLnBrk="1" hangingPunct="1">
              <a:lnSpc>
                <a:spcPct val="90000"/>
              </a:lnSpc>
              <a:buClrTx/>
              <a:buNone/>
            </a:pPr>
            <a:r>
              <a:rPr lang="en-US" sz="2800" dirty="0">
                <a:latin typeface="Times New Roman" pitchFamily="18" charset="0"/>
              </a:rPr>
              <a:t>Benefit Plans are a contract between a person and/or their employer and a licensed  health insurance company that contains a listing of covered medical care services provided to eligible.</a:t>
            </a:r>
          </a:p>
          <a:p>
            <a:pPr marL="0" indent="0" eaLnBrk="1" hangingPunct="1">
              <a:lnSpc>
                <a:spcPct val="90000"/>
              </a:lnSpc>
              <a:buClrTx/>
              <a:buNone/>
            </a:pPr>
            <a:endParaRPr lang="en-US" sz="1400" dirty="0">
              <a:latin typeface="Times New Roman" pitchFamily="18" charset="0"/>
            </a:endParaRPr>
          </a:p>
          <a:p>
            <a:pPr marL="0" indent="0" eaLnBrk="1" hangingPunct="1">
              <a:lnSpc>
                <a:spcPct val="90000"/>
              </a:lnSpc>
              <a:buClrTx/>
              <a:buNone/>
            </a:pPr>
            <a:r>
              <a:rPr lang="en-US" sz="2800" dirty="0">
                <a:latin typeface="Times New Roman" pitchFamily="18" charset="0"/>
              </a:rPr>
              <a:t>H</a:t>
            </a:r>
            <a:r>
              <a:rPr lang="en-US" sz="2800" dirty="0" smtClean="0">
                <a:latin typeface="Times New Roman" pitchFamily="18" charset="0"/>
              </a:rPr>
              <a:t>ealth </a:t>
            </a:r>
            <a:r>
              <a:rPr lang="en-US" sz="2800" dirty="0">
                <a:latin typeface="Times New Roman" pitchFamily="18" charset="0"/>
              </a:rPr>
              <a:t>insurance companies </a:t>
            </a:r>
            <a:r>
              <a:rPr lang="en-US" sz="2800" dirty="0" smtClean="0">
                <a:latin typeface="Times New Roman" pitchFamily="18" charset="0"/>
              </a:rPr>
              <a:t>negotiate “In-network” </a:t>
            </a:r>
            <a:r>
              <a:rPr lang="en-US" sz="2800" dirty="0">
                <a:latin typeface="Times New Roman" pitchFamily="18" charset="0"/>
              </a:rPr>
              <a:t>contract with health care </a:t>
            </a:r>
            <a:r>
              <a:rPr lang="en-US" sz="2800" dirty="0" smtClean="0">
                <a:latin typeface="Times New Roman" pitchFamily="18" charset="0"/>
              </a:rPr>
              <a:t>providers for services identified in benefit plan.</a:t>
            </a:r>
          </a:p>
          <a:p>
            <a:pPr marL="0" indent="0" eaLnBrk="1" hangingPunct="1">
              <a:lnSpc>
                <a:spcPct val="90000"/>
              </a:lnSpc>
              <a:buClrTx/>
              <a:buNone/>
            </a:pPr>
            <a:r>
              <a:rPr lang="en-US" sz="2800" dirty="0" smtClean="0">
                <a:latin typeface="Times New Roman" pitchFamily="18" charset="0"/>
              </a:rPr>
              <a:t> </a:t>
            </a:r>
            <a:endParaRPr lang="en-US" sz="1400" dirty="0">
              <a:latin typeface="Times New Roman" pitchFamily="18" charset="0"/>
            </a:endParaRPr>
          </a:p>
          <a:p>
            <a:pPr marL="0" indent="0" eaLnBrk="1" hangingPunct="1">
              <a:lnSpc>
                <a:spcPct val="90000"/>
              </a:lnSpc>
              <a:buClrTx/>
              <a:buNone/>
            </a:pPr>
            <a:r>
              <a:rPr lang="en-US" sz="2800" dirty="0">
                <a:latin typeface="Times New Roman" pitchFamily="18" charset="0"/>
              </a:rPr>
              <a:t>Benefit Plans must meet minimum Federal and State </a:t>
            </a:r>
            <a:r>
              <a:rPr lang="en-US" sz="2800" dirty="0" smtClean="0">
                <a:latin typeface="Times New Roman" pitchFamily="18" charset="0"/>
              </a:rPr>
              <a:t>requirements.</a:t>
            </a:r>
            <a:endParaRPr lang="en-US" sz="2800" dirty="0">
              <a:latin typeface="Times New Roman" pitchFamily="18" charset="0"/>
            </a:endParaRPr>
          </a:p>
        </p:txBody>
      </p:sp>
      <p:sp>
        <p:nvSpPr>
          <p:cNvPr id="6148" name="Slide Number Placeholder 1"/>
          <p:cNvSpPr>
            <a:spLocks noGrp="1"/>
          </p:cNvSpPr>
          <p:nvPr>
            <p:ph type="sldNum" sz="quarter" idx="12"/>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1FFBDF7-193A-4650-B0BC-AFA189700F87}" type="slidenum">
              <a:rPr lang="en-US" smtClean="0"/>
              <a:pPr/>
              <a:t>32</a:t>
            </a:fld>
            <a:endParaRPr lang="en-US" dirty="0"/>
          </a:p>
        </p:txBody>
      </p:sp>
    </p:spTree>
    <p:extLst>
      <p:ext uri="{BB962C8B-B14F-4D97-AF65-F5344CB8AC3E}">
        <p14:creationId xmlns:p14="http://schemas.microsoft.com/office/powerpoint/2010/main" val="16540640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8000"/>
                </a:solidFill>
                <a:latin typeface="Times New Roman" panose="02020603050405020304" pitchFamily="18" charset="0"/>
                <a:cs typeface="Times New Roman" panose="02020603050405020304" pitchFamily="18" charset="0"/>
              </a:rPr>
              <a:t>What plans are available? </a:t>
            </a:r>
          </a:p>
        </p:txBody>
      </p:sp>
      <p:sp>
        <p:nvSpPr>
          <p:cNvPr id="3" name="Slide Number Placeholder 2"/>
          <p:cNvSpPr>
            <a:spLocks noGrp="1"/>
          </p:cNvSpPr>
          <p:nvPr>
            <p:ph type="sldNum" sz="quarter" idx="12"/>
          </p:nvPr>
        </p:nvSpPr>
        <p:spPr>
          <a:xfrm>
            <a:off x="7086600" y="6477000"/>
            <a:ext cx="1905000" cy="228600"/>
          </a:xfrm>
        </p:spPr>
        <p:txBody>
          <a:bodyPr/>
          <a:lstStyle/>
          <a:p>
            <a:fld id="{B1DABFC3-3F82-47DD-98EA-4CA0D788138A}" type="slidenum">
              <a:rPr lang="en-US" altLang="en-US" smtClean="0"/>
              <a:pPr/>
              <a:t>33</a:t>
            </a:fld>
            <a:endParaRPr lang="en-US" altLang="en-US" dirty="0"/>
          </a:p>
        </p:txBody>
      </p:sp>
      <p:sp>
        <p:nvSpPr>
          <p:cNvPr id="6" name="Rectangle 3"/>
          <p:cNvSpPr txBox="1">
            <a:spLocks noChangeArrowheads="1"/>
          </p:cNvSpPr>
          <p:nvPr/>
        </p:nvSpPr>
        <p:spPr>
          <a:xfrm>
            <a:off x="167481" y="1682333"/>
            <a:ext cx="8686800" cy="4872753"/>
          </a:xfrm>
          <a:prstGeom prst="rect">
            <a:avLst/>
          </a:prstGeom>
        </p:spPr>
        <p:txBody>
          <a:bodyPr/>
          <a:lstStyle>
            <a:lvl1pPr marL="447675" indent="-447675" algn="l" rtl="0" fontAlgn="base">
              <a:spcBef>
                <a:spcPct val="20000"/>
              </a:spcBef>
              <a:spcAft>
                <a:spcPct val="0"/>
              </a:spcAft>
              <a:buClr>
                <a:schemeClr val="accent1"/>
              </a:buClr>
              <a:buSzPct val="70000"/>
              <a:buFont typeface="Wingdings" panose="05000000000000000000" pitchFamily="2" charset="2"/>
              <a:buChar char="n"/>
              <a:defRPr sz="3200" kern="1200">
                <a:solidFill>
                  <a:schemeClr val="tx1"/>
                </a:solidFill>
                <a:latin typeface="+mn-lt"/>
                <a:ea typeface="+mn-ea"/>
                <a:cs typeface="+mn-cs"/>
              </a:defRPr>
            </a:lvl1pPr>
            <a:lvl2pPr marL="889000" indent="-439738" algn="l" rtl="0" fontAlgn="base">
              <a:spcBef>
                <a:spcPct val="20000"/>
              </a:spcBef>
              <a:spcAft>
                <a:spcPct val="0"/>
              </a:spcAft>
              <a:buClr>
                <a:schemeClr val="hlink"/>
              </a:buClr>
              <a:buSzPct val="65000"/>
              <a:buFont typeface="Wingdings" panose="05000000000000000000" pitchFamily="2" charset="2"/>
              <a:buChar char="¡"/>
              <a:defRPr sz="2800" kern="1200">
                <a:solidFill>
                  <a:schemeClr val="tx1"/>
                </a:solidFill>
                <a:latin typeface="+mn-lt"/>
                <a:ea typeface="+mn-ea"/>
                <a:cs typeface="+mn-cs"/>
              </a:defRPr>
            </a:lvl2pPr>
            <a:lvl3pPr marL="1293813" indent="-403225" algn="l" rtl="0" fontAlgn="base">
              <a:spcBef>
                <a:spcPct val="20000"/>
              </a:spcBef>
              <a:spcAft>
                <a:spcPct val="0"/>
              </a:spcAft>
              <a:buClr>
                <a:schemeClr val="accent1"/>
              </a:buClr>
              <a:buSzPct val="70000"/>
              <a:buFont typeface="Wingdings" panose="05000000000000000000" pitchFamily="2" charset="2"/>
              <a:buChar char="n"/>
              <a:defRPr sz="2400" kern="1200">
                <a:solidFill>
                  <a:schemeClr val="tx1"/>
                </a:solidFill>
                <a:latin typeface="+mn-lt"/>
                <a:ea typeface="+mn-ea"/>
                <a:cs typeface="+mn-cs"/>
              </a:defRPr>
            </a:lvl3pPr>
            <a:lvl4pPr marL="1681163" indent="-385763" algn="l" rtl="0" fontAlgn="base">
              <a:spcBef>
                <a:spcPct val="20000"/>
              </a:spcBef>
              <a:spcAft>
                <a:spcPct val="0"/>
              </a:spcAft>
              <a:buClr>
                <a:schemeClr val="hlink"/>
              </a:buClr>
              <a:buSzPct val="75000"/>
              <a:buFont typeface="Wingdings" panose="05000000000000000000" pitchFamily="2" charset="2"/>
              <a:buChar char="¡"/>
              <a:defRPr sz="2000" kern="1200">
                <a:solidFill>
                  <a:schemeClr val="tx1"/>
                </a:solidFill>
                <a:latin typeface="+mn-lt"/>
                <a:ea typeface="+mn-ea"/>
                <a:cs typeface="+mn-cs"/>
              </a:defRPr>
            </a:lvl4pPr>
            <a:lvl5pPr marL="2070100" indent="-387350" algn="l" rtl="0" fontAlgn="base">
              <a:spcBef>
                <a:spcPct val="20000"/>
              </a:spcBef>
              <a:spcAft>
                <a:spcPct val="0"/>
              </a:spcAft>
              <a:buClr>
                <a:schemeClr val="accent1"/>
              </a:buClr>
              <a:buSzPct val="70000"/>
              <a:buFont typeface="Wingdings" panose="05000000000000000000" pitchFamily="2" charset="2"/>
              <a:buChar char="n"/>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Tx/>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GTCMHIC has a menu of plan options for consideration by labor and management. New plans may be added upon request and approval by the Board of Directors.</a:t>
            </a:r>
          </a:p>
          <a:p>
            <a:pPr>
              <a:buClrTx/>
              <a:buFont typeface="Wingdings" panose="05000000000000000000" pitchFamily="2" charset="2"/>
              <a:buChar char="v"/>
            </a:pPr>
            <a:endParaRPr lang="en-US" sz="1200" dirty="0">
              <a:latin typeface="Times New Roman" panose="02020603050405020304" pitchFamily="18" charset="0"/>
              <a:cs typeface="Times New Roman" panose="02020603050405020304" pitchFamily="18" charset="0"/>
            </a:endParaRPr>
          </a:p>
          <a:p>
            <a:pPr>
              <a:buClrTx/>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Indemnity, PPO, Comprehensive, and Medicare Supplemental plans are available, along with the recently added “metal level” plans that </a:t>
            </a:r>
            <a:r>
              <a:rPr lang="en-US" sz="2400" dirty="0" smtClean="0">
                <a:latin typeface="Times New Roman" panose="02020603050405020304" pitchFamily="18" charset="0"/>
                <a:cs typeface="Times New Roman" panose="02020603050405020304" pitchFamily="18" charset="0"/>
              </a:rPr>
              <a:t>mirror ACA </a:t>
            </a:r>
            <a:r>
              <a:rPr lang="en-US" sz="2400" dirty="0">
                <a:latin typeface="Times New Roman" panose="02020603050405020304" pitchFamily="18" charset="0"/>
                <a:cs typeface="Times New Roman" panose="02020603050405020304" pitchFamily="18" charset="0"/>
              </a:rPr>
              <a:t>definition of “Platinum, Gold, Silver, and </a:t>
            </a:r>
            <a:r>
              <a:rPr lang="en-US" sz="2400" dirty="0" smtClean="0">
                <a:latin typeface="Times New Roman" panose="02020603050405020304" pitchFamily="18" charset="0"/>
                <a:cs typeface="Times New Roman" panose="02020603050405020304" pitchFamily="18" charset="0"/>
              </a:rPr>
              <a:t>Bronze.” </a:t>
            </a:r>
            <a:endParaRPr lang="en-US" sz="2400" dirty="0">
              <a:latin typeface="Times New Roman" panose="02020603050405020304" pitchFamily="18" charset="0"/>
              <a:cs typeface="Times New Roman" panose="02020603050405020304" pitchFamily="18" charset="0"/>
            </a:endParaRPr>
          </a:p>
          <a:p>
            <a:pPr>
              <a:buClrTx/>
              <a:buFont typeface="Wingdings" panose="05000000000000000000" pitchFamily="2" charset="2"/>
              <a:buChar char="v"/>
            </a:pPr>
            <a:endParaRPr lang="en-US" sz="1200" dirty="0">
              <a:latin typeface="Times New Roman" panose="02020603050405020304" pitchFamily="18" charset="0"/>
              <a:cs typeface="Times New Roman" panose="02020603050405020304" pitchFamily="18" charset="0"/>
            </a:endParaRPr>
          </a:p>
          <a:p>
            <a:pPr>
              <a:buClrTx/>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A variety of plan offerings are necessary to </a:t>
            </a:r>
            <a:r>
              <a:rPr lang="en-US" sz="2400" dirty="0" smtClean="0">
                <a:latin typeface="Times New Roman" panose="02020603050405020304" pitchFamily="18" charset="0"/>
                <a:cs typeface="Times New Roman" panose="02020603050405020304" pitchFamily="18" charset="0"/>
              </a:rPr>
              <a:t>accommodate the needs of </a:t>
            </a:r>
            <a:r>
              <a:rPr lang="en-US" sz="2400" dirty="0">
                <a:latin typeface="Times New Roman" panose="02020603050405020304" pitchFamily="18" charset="0"/>
                <a:cs typeface="Times New Roman" panose="02020603050405020304" pitchFamily="18" charset="0"/>
              </a:rPr>
              <a:t>C</a:t>
            </a:r>
            <a:r>
              <a:rPr lang="en-US" sz="2400" dirty="0" smtClean="0">
                <a:latin typeface="Times New Roman" panose="02020603050405020304" pitchFamily="18" charset="0"/>
                <a:cs typeface="Times New Roman" panose="02020603050405020304" pitchFamily="18" charset="0"/>
              </a:rPr>
              <a:t>onsortium partners and their employees.</a:t>
            </a:r>
            <a:endParaRPr lang="en-US" sz="2400" dirty="0"/>
          </a:p>
        </p:txBody>
      </p:sp>
    </p:spTree>
    <p:extLst>
      <p:ext uri="{BB962C8B-B14F-4D97-AF65-F5344CB8AC3E}">
        <p14:creationId xmlns:p14="http://schemas.microsoft.com/office/powerpoint/2010/main" val="41418940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008000"/>
                </a:solidFill>
                <a:latin typeface="Times New Roman" panose="02020603050405020304" pitchFamily="18" charset="0"/>
              </a:rPr>
              <a:t>Prescription Drug </a:t>
            </a:r>
            <a:r>
              <a:rPr lang="en-US" altLang="en-US" dirty="0" smtClean="0">
                <a:solidFill>
                  <a:srgbClr val="008000"/>
                </a:solidFill>
                <a:latin typeface="Times New Roman" panose="02020603050405020304" pitchFamily="18" charset="0"/>
              </a:rPr>
              <a:t>Tiers</a:t>
            </a:r>
            <a:endParaRPr lang="en-US" dirty="0"/>
          </a:p>
        </p:txBody>
      </p:sp>
      <p:sp>
        <p:nvSpPr>
          <p:cNvPr id="3" name="Content Placeholder 2"/>
          <p:cNvSpPr>
            <a:spLocks noGrp="1"/>
          </p:cNvSpPr>
          <p:nvPr>
            <p:ph sz="half" idx="1"/>
          </p:nvPr>
        </p:nvSpPr>
        <p:spPr>
          <a:xfrm>
            <a:off x="777081" y="1579536"/>
            <a:ext cx="7467600" cy="5126064"/>
          </a:xfrm>
        </p:spPr>
        <p:txBody>
          <a:bodyPr/>
          <a:lstStyle/>
          <a:p>
            <a:pPr>
              <a:buClr>
                <a:schemeClr val="tx1"/>
              </a:buClr>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Generic Medications (Tier 1)</a:t>
            </a:r>
          </a:p>
          <a:p>
            <a:pPr lvl="1">
              <a:buClr>
                <a:schemeClr val="tx1"/>
              </a:buClr>
              <a:buFont typeface="Wingdings" panose="05000000000000000000" pitchFamily="2" charset="2"/>
              <a:buChar char="v"/>
            </a:pPr>
            <a:r>
              <a:rPr lang="en-US" sz="2000" dirty="0">
                <a:latin typeface="Times New Roman" panose="02020603050405020304" pitchFamily="18" charset="0"/>
                <a:cs typeface="Times New Roman" panose="02020603050405020304" pitchFamily="18" charset="0"/>
              </a:rPr>
              <a:t>82% of Prescriptions Filled</a:t>
            </a:r>
          </a:p>
          <a:p>
            <a:pPr lvl="1">
              <a:buClr>
                <a:schemeClr val="tx1"/>
              </a:buClr>
              <a:buFont typeface="Wingdings" panose="05000000000000000000" pitchFamily="2" charset="2"/>
              <a:buChar char="v"/>
            </a:pPr>
            <a:r>
              <a:rPr lang="en-US" sz="2000" dirty="0">
                <a:latin typeface="Times New Roman" panose="02020603050405020304" pitchFamily="18" charset="0"/>
                <a:cs typeface="Times New Roman" panose="02020603050405020304" pitchFamily="18" charset="0"/>
              </a:rPr>
              <a:t>Average Cost Per Prescription = $24.61</a:t>
            </a:r>
          </a:p>
          <a:p>
            <a:pPr lvl="1">
              <a:buClr>
                <a:schemeClr val="tx1"/>
              </a:buClr>
              <a:buFont typeface="Wingdings" panose="05000000000000000000" pitchFamily="2" charset="2"/>
              <a:buChar char="v"/>
            </a:pPr>
            <a:endParaRPr lang="en-US" sz="1200" dirty="0">
              <a:latin typeface="Times New Roman" panose="02020603050405020304" pitchFamily="18" charset="0"/>
              <a:cs typeface="Times New Roman" panose="02020603050405020304" pitchFamily="18" charset="0"/>
            </a:endParaRPr>
          </a:p>
          <a:p>
            <a:pPr>
              <a:buClr>
                <a:schemeClr val="tx1"/>
              </a:buClr>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Brand Name </a:t>
            </a:r>
            <a:r>
              <a:rPr lang="en-US" sz="2400" dirty="0" smtClean="0">
                <a:latin typeface="Times New Roman" panose="02020603050405020304" pitchFamily="18" charset="0"/>
                <a:cs typeface="Times New Roman" panose="02020603050405020304" pitchFamily="18" charset="0"/>
              </a:rPr>
              <a:t>Medications (Tier 2 &amp; 3)</a:t>
            </a:r>
            <a:endParaRPr lang="en-US" sz="2400" dirty="0">
              <a:latin typeface="Times New Roman" panose="02020603050405020304" pitchFamily="18" charset="0"/>
              <a:cs typeface="Times New Roman" panose="02020603050405020304" pitchFamily="18" charset="0"/>
            </a:endParaRPr>
          </a:p>
          <a:p>
            <a:pPr lvl="1">
              <a:buClr>
                <a:schemeClr val="tx1"/>
              </a:buClr>
              <a:buFont typeface="Wingdings" panose="05000000000000000000" pitchFamily="2" charset="2"/>
              <a:buChar char="v"/>
            </a:pPr>
            <a:r>
              <a:rPr lang="en-US" sz="2000" dirty="0">
                <a:latin typeface="Times New Roman" panose="02020603050405020304" pitchFamily="18" charset="0"/>
                <a:cs typeface="Times New Roman" panose="02020603050405020304" pitchFamily="18" charset="0"/>
              </a:rPr>
              <a:t>Includes Preferred (Tier 2) and Non-Preferred (Tier3)</a:t>
            </a:r>
          </a:p>
          <a:p>
            <a:pPr lvl="1">
              <a:buClr>
                <a:schemeClr val="tx1"/>
              </a:buClr>
              <a:buFont typeface="Wingdings" panose="05000000000000000000" pitchFamily="2" charset="2"/>
              <a:buChar char="v"/>
            </a:pPr>
            <a:r>
              <a:rPr lang="en-US" sz="2000" dirty="0" smtClean="0">
                <a:latin typeface="Times New Roman" panose="02020603050405020304" pitchFamily="18" charset="0"/>
                <a:cs typeface="Times New Roman" panose="02020603050405020304" pitchFamily="18" charset="0"/>
              </a:rPr>
              <a:t>18</a:t>
            </a:r>
            <a:r>
              <a:rPr lang="en-US" sz="2000" dirty="0">
                <a:latin typeface="Times New Roman" panose="02020603050405020304" pitchFamily="18" charset="0"/>
                <a:cs typeface="Times New Roman" panose="02020603050405020304" pitchFamily="18" charset="0"/>
              </a:rPr>
              <a:t>% of Prescriptions Filled</a:t>
            </a:r>
          </a:p>
          <a:p>
            <a:pPr lvl="1">
              <a:buClr>
                <a:schemeClr val="tx1"/>
              </a:buClr>
              <a:buFont typeface="Wingdings" panose="05000000000000000000" pitchFamily="2" charset="2"/>
              <a:buChar char="v"/>
            </a:pPr>
            <a:r>
              <a:rPr lang="en-US" sz="2000" dirty="0">
                <a:latin typeface="Times New Roman" panose="02020603050405020304" pitchFamily="18" charset="0"/>
                <a:cs typeface="Times New Roman" panose="02020603050405020304" pitchFamily="18" charset="0"/>
              </a:rPr>
              <a:t>Average Cost Per Prescription = $432.86</a:t>
            </a:r>
          </a:p>
          <a:p>
            <a:pPr lvl="1">
              <a:buClr>
                <a:schemeClr val="tx1"/>
              </a:buClr>
              <a:buFont typeface="Wingdings" panose="05000000000000000000" pitchFamily="2" charset="2"/>
              <a:buChar char="v"/>
            </a:pPr>
            <a:endParaRPr lang="en-US" sz="1200" dirty="0">
              <a:latin typeface="Times New Roman" panose="02020603050405020304" pitchFamily="18" charset="0"/>
              <a:cs typeface="Times New Roman" panose="02020603050405020304" pitchFamily="18" charset="0"/>
            </a:endParaRPr>
          </a:p>
          <a:p>
            <a:pPr>
              <a:buClr>
                <a:schemeClr val="tx1"/>
              </a:buClr>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Specialty </a:t>
            </a:r>
            <a:r>
              <a:rPr lang="en-US" sz="2400" dirty="0" smtClean="0">
                <a:latin typeface="Times New Roman" panose="02020603050405020304" pitchFamily="18" charset="0"/>
                <a:cs typeface="Times New Roman" panose="02020603050405020304" pitchFamily="18" charset="0"/>
              </a:rPr>
              <a:t>Medications (Tier 3)</a:t>
            </a:r>
            <a:endParaRPr lang="en-US" sz="2400" dirty="0">
              <a:latin typeface="Times New Roman" panose="02020603050405020304" pitchFamily="18" charset="0"/>
              <a:cs typeface="Times New Roman" panose="02020603050405020304" pitchFamily="18" charset="0"/>
            </a:endParaRPr>
          </a:p>
          <a:p>
            <a:pPr lvl="1">
              <a:buClr>
                <a:schemeClr val="tx1"/>
              </a:buClr>
              <a:buFont typeface="Wingdings" panose="05000000000000000000" pitchFamily="2" charset="2"/>
              <a:buChar char="v"/>
            </a:pPr>
            <a:r>
              <a:rPr lang="en-US" sz="2000" dirty="0">
                <a:latin typeface="Times New Roman" panose="02020603050405020304" pitchFamily="18" charset="0"/>
                <a:cs typeface="Times New Roman" panose="02020603050405020304" pitchFamily="18" charset="0"/>
              </a:rPr>
              <a:t>1.22% of Prescriptions Filled</a:t>
            </a:r>
          </a:p>
          <a:p>
            <a:pPr lvl="1">
              <a:buClr>
                <a:schemeClr val="tx1"/>
              </a:buClr>
              <a:buFont typeface="Wingdings" panose="05000000000000000000" pitchFamily="2" charset="2"/>
              <a:buChar char="v"/>
            </a:pPr>
            <a:r>
              <a:rPr lang="en-US" sz="2000" dirty="0">
                <a:latin typeface="Times New Roman" panose="02020603050405020304" pitchFamily="18" charset="0"/>
                <a:cs typeface="Times New Roman" panose="02020603050405020304" pitchFamily="18" charset="0"/>
              </a:rPr>
              <a:t>34.55% of Overall Prescription Drug Spend</a:t>
            </a:r>
          </a:p>
          <a:p>
            <a:pPr lvl="1">
              <a:buClr>
                <a:schemeClr val="tx1"/>
              </a:buClr>
              <a:buFont typeface="Wingdings" panose="05000000000000000000" pitchFamily="2" charset="2"/>
              <a:buChar char="v"/>
            </a:pPr>
            <a:r>
              <a:rPr lang="en-US" sz="2000" dirty="0">
                <a:latin typeface="Times New Roman" panose="02020603050405020304" pitchFamily="18" charset="0"/>
                <a:cs typeface="Times New Roman" panose="02020603050405020304" pitchFamily="18" charset="0"/>
              </a:rPr>
              <a:t>Average Cost Per Prescription = $3,937.62</a:t>
            </a:r>
          </a:p>
          <a:p>
            <a:pPr lvl="1">
              <a:buClr>
                <a:schemeClr val="tx1"/>
              </a:buClr>
              <a:buFont typeface="Wingdings" panose="05000000000000000000" pitchFamily="2" charset="2"/>
              <a:buChar char="v"/>
            </a:pPr>
            <a:endParaRPr lang="en-US" sz="2000" dirty="0">
              <a:latin typeface="Times New Roman" panose="02020603050405020304" pitchFamily="18" charset="0"/>
              <a:cs typeface="Times New Roman" panose="02020603050405020304" pitchFamily="18" charset="0"/>
            </a:endParaRPr>
          </a:p>
          <a:p>
            <a:pPr>
              <a:buClr>
                <a:schemeClr val="tx1"/>
              </a:buClr>
              <a:buFont typeface="Wingdings" panose="05000000000000000000" pitchFamily="2" charset="2"/>
              <a:buChar char="v"/>
            </a:pPr>
            <a:endParaRPr lang="en-US" sz="2400" dirty="0">
              <a:latin typeface="Times New Roman" panose="02020603050405020304" pitchFamily="18" charset="0"/>
              <a:cs typeface="Times New Roman" panose="02020603050405020304" pitchFamily="18" charset="0"/>
            </a:endParaRPr>
          </a:p>
          <a:p>
            <a:pPr>
              <a:buClr>
                <a:schemeClr val="tx1"/>
              </a:buClr>
              <a:buFont typeface="Wingdings" panose="05000000000000000000" pitchFamily="2" charset="2"/>
              <a:buChar char="v"/>
            </a:pPr>
            <a:endParaRPr lang="en-US" sz="2400" dirty="0">
              <a:latin typeface="Times New Roman" panose="02020603050405020304" pitchFamily="18" charset="0"/>
              <a:cs typeface="Times New Roman" panose="02020603050405020304" pitchFamily="18" charset="0"/>
            </a:endParaRPr>
          </a:p>
          <a:p>
            <a:pPr>
              <a:buClr>
                <a:schemeClr val="tx1"/>
              </a:buClr>
              <a:buFont typeface="Wingdings" panose="05000000000000000000" pitchFamily="2" charset="2"/>
              <a:buChar char="v"/>
            </a:pPr>
            <a:endParaRPr lang="en-US" sz="2400"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a:xfrm>
            <a:off x="6625437" y="6380136"/>
            <a:ext cx="1905000" cy="457200"/>
          </a:xfrm>
        </p:spPr>
        <p:txBody>
          <a:bodyPr/>
          <a:lstStyle/>
          <a:p>
            <a:fld id="{363DE657-D6CB-4CB0-AB17-2D700C8D9C04}" type="slidenum">
              <a:rPr lang="en-US" altLang="en-US" smtClean="0"/>
              <a:pPr/>
              <a:t>34</a:t>
            </a:fld>
            <a:endParaRPr lang="en-US" altLang="en-US" dirty="0"/>
          </a:p>
        </p:txBody>
      </p:sp>
    </p:spTree>
    <p:extLst>
      <p:ext uri="{BB962C8B-B14F-4D97-AF65-F5344CB8AC3E}">
        <p14:creationId xmlns:p14="http://schemas.microsoft.com/office/powerpoint/2010/main" val="2342389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dirty="0">
                <a:solidFill>
                  <a:srgbClr val="008000"/>
                </a:solidFill>
                <a:latin typeface="Times New Roman" pitchFamily="18" charset="0"/>
              </a:rPr>
              <a:t>“ACA Metal Level Plans”</a:t>
            </a:r>
          </a:p>
        </p:txBody>
      </p:sp>
      <p:sp>
        <p:nvSpPr>
          <p:cNvPr id="6147" name="Rectangle 3"/>
          <p:cNvSpPr>
            <a:spLocks noGrp="1" noChangeArrowheads="1"/>
          </p:cNvSpPr>
          <p:nvPr>
            <p:ph idx="1"/>
          </p:nvPr>
        </p:nvSpPr>
        <p:spPr>
          <a:xfrm>
            <a:off x="167481" y="1972491"/>
            <a:ext cx="8686800" cy="4495800"/>
          </a:xfrm>
        </p:spPr>
        <p:txBody>
          <a:bodyPr/>
          <a:lstStyle/>
          <a:p>
            <a:pPr marL="0" indent="0" eaLnBrk="1" hangingPunct="1">
              <a:lnSpc>
                <a:spcPct val="90000"/>
              </a:lnSpc>
              <a:buClrTx/>
              <a:buNone/>
            </a:pPr>
            <a:r>
              <a:rPr lang="en-US" sz="2400" dirty="0">
                <a:latin typeface="Times New Roman" pitchFamily="18" charset="0"/>
              </a:rPr>
              <a:t>Levels of Coverage:</a:t>
            </a:r>
          </a:p>
          <a:p>
            <a:pPr marL="441325" lvl="1" indent="0" eaLnBrk="1" hangingPunct="1">
              <a:lnSpc>
                <a:spcPct val="90000"/>
              </a:lnSpc>
              <a:buClrTx/>
              <a:buNone/>
            </a:pPr>
            <a:endParaRPr lang="en-US" sz="600" dirty="0">
              <a:latin typeface="Times New Roman" pitchFamily="18" charset="0"/>
              <a:cs typeface="Times New Roman" pitchFamily="18" charset="0"/>
            </a:endParaRPr>
          </a:p>
          <a:p>
            <a:pPr marL="441325" lvl="1" indent="0" eaLnBrk="1" hangingPunct="1">
              <a:lnSpc>
                <a:spcPct val="90000"/>
              </a:lnSpc>
              <a:buClrTx/>
              <a:buNone/>
            </a:pPr>
            <a:r>
              <a:rPr lang="en-US" sz="2000" dirty="0">
                <a:latin typeface="Times New Roman" pitchFamily="18" charset="0"/>
                <a:cs typeface="Times New Roman" pitchFamily="18" charset="0"/>
              </a:rPr>
              <a:t>The Affordable Care Act contains language which defines the Actuarial Value (AV) of a health insurance plan’s coverage based on the percent of health care expenses covered by the plan for </a:t>
            </a:r>
            <a:r>
              <a:rPr lang="en-US" sz="2000" dirty="0" smtClean="0">
                <a:latin typeface="Times New Roman" pitchFamily="18" charset="0"/>
                <a:cs typeface="Times New Roman" pitchFamily="18" charset="0"/>
              </a:rPr>
              <a:t>the average subscriber.  </a:t>
            </a:r>
            <a:r>
              <a:rPr lang="en-US" sz="2000" dirty="0">
                <a:latin typeface="Times New Roman" pitchFamily="18" charset="0"/>
                <a:cs typeface="Times New Roman" pitchFamily="18" charset="0"/>
              </a:rPr>
              <a:t>Health insurance plans will be placed into four categories based on their Actuarial Value (AV):</a:t>
            </a:r>
          </a:p>
          <a:p>
            <a:pPr lvl="1">
              <a:buClrTx/>
              <a:buSzPct val="80000"/>
              <a:buFont typeface="Wingdings" pitchFamily="2" charset="2"/>
              <a:buChar char="v"/>
            </a:pPr>
            <a:endParaRPr lang="en-US" sz="600" dirty="0">
              <a:latin typeface="Times New Roman" pitchFamily="18" charset="0"/>
              <a:cs typeface="Times New Roman" pitchFamily="18" charset="0"/>
            </a:endParaRPr>
          </a:p>
          <a:p>
            <a:pPr lvl="1">
              <a:buClrTx/>
              <a:buSzPct val="80000"/>
              <a:buFont typeface="Wingdings" pitchFamily="2" charset="2"/>
              <a:buChar char="v"/>
            </a:pPr>
            <a:r>
              <a:rPr lang="en-US" sz="2000" dirty="0">
                <a:latin typeface="Times New Roman" pitchFamily="18" charset="0"/>
                <a:cs typeface="Times New Roman" pitchFamily="18" charset="0"/>
              </a:rPr>
              <a:t>Platinum Plan Models	Actuarial Value (AV) = 90%</a:t>
            </a:r>
          </a:p>
          <a:p>
            <a:pPr lvl="1">
              <a:buClrTx/>
              <a:buSzPct val="80000"/>
              <a:buFont typeface="Wingdings" pitchFamily="2" charset="2"/>
              <a:buChar char="v"/>
            </a:pPr>
            <a:endParaRPr lang="en-US" sz="600" dirty="0">
              <a:latin typeface="Times New Roman" pitchFamily="18" charset="0"/>
              <a:cs typeface="Times New Roman" pitchFamily="18" charset="0"/>
            </a:endParaRPr>
          </a:p>
          <a:p>
            <a:pPr lvl="1">
              <a:buClrTx/>
              <a:buSzPct val="80000"/>
              <a:buFont typeface="Wingdings" pitchFamily="2" charset="2"/>
              <a:buChar char="v"/>
            </a:pPr>
            <a:r>
              <a:rPr lang="en-US" sz="2000" dirty="0">
                <a:latin typeface="Times New Roman" pitchFamily="18" charset="0"/>
                <a:cs typeface="Times New Roman" pitchFamily="18" charset="0"/>
              </a:rPr>
              <a:t>Gold Plan Models 	</a:t>
            </a:r>
            <a:r>
              <a:rPr lang="en-US" sz="2000" dirty="0" smtClean="0">
                <a:latin typeface="Times New Roman" pitchFamily="18" charset="0"/>
                <a:cs typeface="Times New Roman" pitchFamily="18" charset="0"/>
              </a:rPr>
              <a:t>	Actuarial </a:t>
            </a:r>
            <a:r>
              <a:rPr lang="en-US" sz="2000" dirty="0">
                <a:latin typeface="Times New Roman" pitchFamily="18" charset="0"/>
                <a:cs typeface="Times New Roman" pitchFamily="18" charset="0"/>
              </a:rPr>
              <a:t>Value (AV) = 80%</a:t>
            </a:r>
          </a:p>
          <a:p>
            <a:pPr lvl="1">
              <a:buClrTx/>
              <a:buSzPct val="80000"/>
              <a:buFont typeface="Wingdings" pitchFamily="2" charset="2"/>
              <a:buChar char="v"/>
            </a:pPr>
            <a:endParaRPr lang="en-US" sz="600" dirty="0">
              <a:latin typeface="Times New Roman" pitchFamily="18" charset="0"/>
              <a:cs typeface="Times New Roman" pitchFamily="18" charset="0"/>
            </a:endParaRPr>
          </a:p>
          <a:p>
            <a:pPr lvl="1">
              <a:buClrTx/>
              <a:buSzPct val="80000"/>
              <a:buFont typeface="Wingdings" pitchFamily="2" charset="2"/>
              <a:buChar char="v"/>
            </a:pPr>
            <a:r>
              <a:rPr lang="en-US" sz="2000" dirty="0">
                <a:latin typeface="Times New Roman" pitchFamily="18" charset="0"/>
                <a:cs typeface="Times New Roman" pitchFamily="18" charset="0"/>
              </a:rPr>
              <a:t>Silver Plan Models 	Actuarial Value (AV) = 70%</a:t>
            </a:r>
          </a:p>
          <a:p>
            <a:pPr lvl="1">
              <a:buClrTx/>
              <a:buSzPct val="80000"/>
              <a:buFont typeface="Wingdings" pitchFamily="2" charset="2"/>
              <a:buChar char="v"/>
            </a:pPr>
            <a:endParaRPr lang="en-US" sz="600" dirty="0">
              <a:latin typeface="Times New Roman" pitchFamily="18" charset="0"/>
              <a:cs typeface="Times New Roman" pitchFamily="18" charset="0"/>
            </a:endParaRPr>
          </a:p>
          <a:p>
            <a:pPr lvl="1">
              <a:buClrTx/>
              <a:buSzPct val="80000"/>
              <a:buFont typeface="Wingdings" pitchFamily="2" charset="2"/>
              <a:buChar char="v"/>
            </a:pPr>
            <a:r>
              <a:rPr lang="en-US" sz="2000" dirty="0">
                <a:latin typeface="Times New Roman" pitchFamily="18" charset="0"/>
                <a:cs typeface="Times New Roman" pitchFamily="18" charset="0"/>
              </a:rPr>
              <a:t>Bronze Plan Models	Actuarial Value (AV) = 60%</a:t>
            </a:r>
            <a:endParaRPr lang="en-US" sz="2400" dirty="0">
              <a:latin typeface="Times New Roman" pitchFamily="18" charset="0"/>
            </a:endParaRPr>
          </a:p>
          <a:p>
            <a:pPr marL="0" indent="0" eaLnBrk="1" hangingPunct="1">
              <a:lnSpc>
                <a:spcPct val="90000"/>
              </a:lnSpc>
              <a:buClrTx/>
              <a:buNone/>
            </a:pPr>
            <a:endParaRPr lang="en-US" sz="1200" dirty="0">
              <a:latin typeface="Times New Roman" pitchFamily="18" charset="0"/>
            </a:endParaRPr>
          </a:p>
          <a:p>
            <a:pPr marL="0" indent="0" eaLnBrk="1" hangingPunct="1">
              <a:lnSpc>
                <a:spcPct val="90000"/>
              </a:lnSpc>
              <a:buClrTx/>
              <a:buNone/>
            </a:pPr>
            <a:r>
              <a:rPr lang="en-US" sz="2000" dirty="0">
                <a:solidFill>
                  <a:srgbClr val="FF0000"/>
                </a:solidFill>
                <a:latin typeface="Times New Roman" pitchFamily="18" charset="0"/>
              </a:rPr>
              <a:t>It should be noted that </a:t>
            </a:r>
            <a:r>
              <a:rPr lang="en-US" sz="2000" dirty="0" smtClean="0">
                <a:solidFill>
                  <a:srgbClr val="FF0000"/>
                </a:solidFill>
                <a:latin typeface="Times New Roman" pitchFamily="18" charset="0"/>
              </a:rPr>
              <a:t>these are </a:t>
            </a:r>
            <a:r>
              <a:rPr lang="en-US" sz="2000" dirty="0">
                <a:solidFill>
                  <a:srgbClr val="FF0000"/>
                </a:solidFill>
                <a:latin typeface="Times New Roman" pitchFamily="18" charset="0"/>
              </a:rPr>
              <a:t>PPO Style Plans and </a:t>
            </a:r>
            <a:r>
              <a:rPr lang="en-US" sz="2000" dirty="0" smtClean="0">
                <a:solidFill>
                  <a:srgbClr val="FF0000"/>
                </a:solidFill>
                <a:latin typeface="Times New Roman" pitchFamily="18" charset="0"/>
              </a:rPr>
              <a:t>all but Platinum meet High </a:t>
            </a:r>
            <a:r>
              <a:rPr lang="en-US" sz="2000" dirty="0">
                <a:solidFill>
                  <a:srgbClr val="FF0000"/>
                </a:solidFill>
                <a:latin typeface="Times New Roman" pitchFamily="18" charset="0"/>
              </a:rPr>
              <a:t>Deductible Health </a:t>
            </a:r>
            <a:r>
              <a:rPr lang="en-US" sz="2000" dirty="0" smtClean="0">
                <a:solidFill>
                  <a:srgbClr val="FF0000"/>
                </a:solidFill>
                <a:latin typeface="Times New Roman" pitchFamily="18" charset="0"/>
              </a:rPr>
              <a:t>Plan requirements.</a:t>
            </a:r>
            <a:endParaRPr lang="en-US" sz="2000" dirty="0">
              <a:solidFill>
                <a:srgbClr val="FF0000"/>
              </a:solidFill>
              <a:latin typeface="Times New Roman" pitchFamily="18" charset="0"/>
            </a:endParaRPr>
          </a:p>
        </p:txBody>
      </p:sp>
      <p:sp>
        <p:nvSpPr>
          <p:cNvPr id="6148" name="Slide Number Placeholder 1"/>
          <p:cNvSpPr>
            <a:spLocks noGrp="1"/>
          </p:cNvSpPr>
          <p:nvPr>
            <p:ph type="sldNum" sz="quarter" idx="12"/>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1FFBDF7-193A-4650-B0BC-AFA189700F87}" type="slidenum">
              <a:rPr lang="en-US" smtClean="0"/>
              <a:pPr/>
              <a:t>35</a:t>
            </a:fld>
            <a:endParaRPr lang="en-US" dirty="0"/>
          </a:p>
        </p:txBody>
      </p:sp>
    </p:spTree>
    <p:extLst>
      <p:ext uri="{BB962C8B-B14F-4D97-AF65-F5344CB8AC3E}">
        <p14:creationId xmlns:p14="http://schemas.microsoft.com/office/powerpoint/2010/main" val="34806884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ts1.mm.bing.net/th?&amp;id=JN.JUitluCKkhXxvGq0qmb4zA&amp;w=300&amp;h=300&amp;c=0&amp;pid=1.9&amp;rs=0&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4576" y="1629341"/>
            <a:ext cx="2528887" cy="2528887"/>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title"/>
          </p:nvPr>
        </p:nvSpPr>
        <p:spPr/>
        <p:txBody>
          <a:bodyPr/>
          <a:lstStyle/>
          <a:p>
            <a:pPr eaLnBrk="1" hangingPunct="1"/>
            <a:r>
              <a:rPr lang="en-US" dirty="0">
                <a:solidFill>
                  <a:srgbClr val="008000"/>
                </a:solidFill>
                <a:latin typeface="Times New Roman" pitchFamily="18" charset="0"/>
              </a:rPr>
              <a:t>Actuarial Value Calculator</a:t>
            </a:r>
          </a:p>
        </p:txBody>
      </p:sp>
      <p:sp>
        <p:nvSpPr>
          <p:cNvPr id="6147" name="Rectangle 3"/>
          <p:cNvSpPr>
            <a:spLocks noGrp="1" noChangeArrowheads="1"/>
          </p:cNvSpPr>
          <p:nvPr>
            <p:ph idx="1"/>
          </p:nvPr>
        </p:nvSpPr>
        <p:spPr>
          <a:xfrm>
            <a:off x="881062" y="1719828"/>
            <a:ext cx="4724400" cy="2438400"/>
          </a:xfrm>
        </p:spPr>
        <p:txBody>
          <a:bodyPr/>
          <a:lstStyle/>
          <a:p>
            <a:pPr marL="0" indent="0" eaLnBrk="1" hangingPunct="1">
              <a:lnSpc>
                <a:spcPct val="90000"/>
              </a:lnSpc>
              <a:buClrTx/>
              <a:buNone/>
            </a:pPr>
            <a:r>
              <a:rPr lang="en-US" sz="2800" dirty="0">
                <a:latin typeface="Times New Roman" pitchFamily="18" charset="0"/>
              </a:rPr>
              <a:t>The term “Actuarial Value” references the share of health care expenses the plan covers for a typical or average group of enrollees within a standard deviation of + or - 2%.  </a:t>
            </a:r>
          </a:p>
          <a:p>
            <a:pPr marL="0" indent="0" eaLnBrk="1" hangingPunct="1">
              <a:lnSpc>
                <a:spcPct val="90000"/>
              </a:lnSpc>
              <a:buClrTx/>
              <a:buNone/>
            </a:pPr>
            <a:endParaRPr lang="en-US" sz="2800" dirty="0">
              <a:latin typeface="Times New Roman" pitchFamily="18" charset="0"/>
            </a:endParaRPr>
          </a:p>
        </p:txBody>
      </p:sp>
      <p:sp>
        <p:nvSpPr>
          <p:cNvPr id="6148" name="Slide Number Placeholder 1"/>
          <p:cNvSpPr>
            <a:spLocks noGrp="1"/>
          </p:cNvSpPr>
          <p:nvPr>
            <p:ph type="sldNum" sz="quarter" idx="12"/>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1FFBDF7-193A-4650-B0BC-AFA189700F87}" type="slidenum">
              <a:rPr lang="en-US" smtClean="0">
                <a:solidFill>
                  <a:srgbClr val="292929"/>
                </a:solidFill>
              </a:rPr>
              <a:pPr/>
              <a:t>36</a:t>
            </a:fld>
            <a:endParaRPr lang="en-US" dirty="0">
              <a:solidFill>
                <a:srgbClr val="292929"/>
              </a:solidFill>
            </a:endParaRPr>
          </a:p>
        </p:txBody>
      </p:sp>
      <p:sp>
        <p:nvSpPr>
          <p:cNvPr id="2" name="TextBox 1"/>
          <p:cNvSpPr txBox="1"/>
          <p:nvPr/>
        </p:nvSpPr>
        <p:spPr>
          <a:xfrm>
            <a:off x="4191000" y="4038600"/>
            <a:ext cx="4511040" cy="2677656"/>
          </a:xfrm>
          <a:prstGeom prst="rect">
            <a:avLst/>
          </a:prstGeom>
          <a:noFill/>
        </p:spPr>
        <p:txBody>
          <a:bodyPr wrap="square" rtlCol="0">
            <a:spAutoFit/>
          </a:bodyPr>
          <a:lstStyle/>
          <a:p>
            <a:r>
              <a:rPr lang="en-US" sz="2800" dirty="0">
                <a:latin typeface="Times New Roman" pitchFamily="18" charset="0"/>
              </a:rPr>
              <a:t>As an example, if enrolled in a Platinum Plan the </a:t>
            </a:r>
            <a:r>
              <a:rPr lang="en-US" sz="2800" b="1" i="1" u="sng" dirty="0">
                <a:solidFill>
                  <a:srgbClr val="FF0000"/>
                </a:solidFill>
                <a:latin typeface="Times New Roman" pitchFamily="18" charset="0"/>
              </a:rPr>
              <a:t>average person </a:t>
            </a:r>
            <a:r>
              <a:rPr lang="en-US" sz="2800" dirty="0">
                <a:latin typeface="Times New Roman" pitchFamily="18" charset="0"/>
              </a:rPr>
              <a:t>would expect the plan to cover approximately 90% of their health care costs in a given year.</a:t>
            </a:r>
            <a:endParaRPr lang="en-US" sz="2800" dirty="0"/>
          </a:p>
        </p:txBody>
      </p:sp>
      <p:pic>
        <p:nvPicPr>
          <p:cNvPr id="7172" name="Picture 4" descr="http://ts1.mm.bing.net/th?&amp;id=JN.Pc8HUps2cjvYKm1LSlNvZw&amp;w=300&amp;h=300&amp;c=0&amp;pid=1.9&amp;rs=0&amp;p=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1542" y="4120128"/>
            <a:ext cx="2857500"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65324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8000"/>
                </a:solidFill>
                <a:latin typeface="Times New Roman" panose="02020603050405020304" pitchFamily="18" charset="0"/>
              </a:rPr>
              <a:t>Maintaining a Plan’s AV</a:t>
            </a:r>
            <a:endParaRPr lang="en-US" dirty="0"/>
          </a:p>
        </p:txBody>
      </p:sp>
      <p:sp>
        <p:nvSpPr>
          <p:cNvPr id="3" name="Content Placeholder 2"/>
          <p:cNvSpPr>
            <a:spLocks noGrp="1"/>
          </p:cNvSpPr>
          <p:nvPr>
            <p:ph sz="half" idx="1"/>
          </p:nvPr>
        </p:nvSpPr>
        <p:spPr>
          <a:xfrm>
            <a:off x="281781" y="1295400"/>
            <a:ext cx="8481219" cy="5212957"/>
          </a:xfrm>
        </p:spPr>
        <p:txBody>
          <a:bodyPr>
            <a:normAutofit fontScale="92500"/>
          </a:bodyPr>
          <a:lstStyle/>
          <a:p>
            <a:pPr>
              <a:buClr>
                <a:schemeClr val="tx1"/>
              </a:buClr>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The GTCMHIC established the following process to ensure the Standard Metal Level Plans maintain an Actuarial Value (AV) as defined by the Patient Protection and Affordable Care Act (ACA) </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buClr>
                <a:schemeClr val="tx1"/>
              </a:buClr>
              <a:buFont typeface="Wingdings" panose="05000000000000000000" pitchFamily="2" charset="2"/>
              <a:buChar char="v"/>
            </a:pPr>
            <a:endParaRPr lang="en-US" sz="2400" dirty="0">
              <a:latin typeface="Times New Roman" panose="02020603050405020304" pitchFamily="18" charset="0"/>
              <a:cs typeface="Times New Roman" panose="02020603050405020304" pitchFamily="18" charset="0"/>
            </a:endParaRPr>
          </a:p>
          <a:p>
            <a:pPr marL="457200" indent="-457200">
              <a:buClr>
                <a:schemeClr val="tx1"/>
              </a:buClr>
              <a:buFont typeface="+mj-lt"/>
              <a:buAutoNum type="arabicPeriod"/>
            </a:pPr>
            <a:r>
              <a:rPr lang="en-US" sz="2400" dirty="0">
                <a:latin typeface="Times New Roman" panose="02020603050405020304" pitchFamily="18" charset="0"/>
                <a:cs typeface="Times New Roman" panose="02020603050405020304" pitchFamily="18" charset="0"/>
              </a:rPr>
              <a:t>Changes to the benefits provided by the Metal Level Plans will occur no more frequently than once a year with said benefit changes being effective on January 1st of the year following the adoption of the said benefit change.</a:t>
            </a:r>
          </a:p>
          <a:p>
            <a:pPr marL="457200" indent="-457200">
              <a:buClr>
                <a:schemeClr val="tx1"/>
              </a:buClr>
              <a:buFont typeface="+mj-lt"/>
              <a:buAutoNum type="arabicPeriod"/>
            </a:pPr>
            <a:endParaRPr lang="en-US" sz="2400" dirty="0">
              <a:latin typeface="Times New Roman" panose="02020603050405020304" pitchFamily="18" charset="0"/>
              <a:cs typeface="Times New Roman" panose="02020603050405020304" pitchFamily="18" charset="0"/>
            </a:endParaRPr>
          </a:p>
          <a:p>
            <a:pPr marL="457200" indent="-457200">
              <a:buClr>
                <a:schemeClr val="tx1"/>
              </a:buClr>
              <a:buFont typeface="+mj-lt"/>
              <a:buAutoNum type="arabicPeriod"/>
            </a:pPr>
            <a:r>
              <a:rPr lang="en-US" sz="2400" dirty="0">
                <a:latin typeface="Times New Roman" panose="02020603050405020304" pitchFamily="18" charset="0"/>
                <a:cs typeface="Times New Roman" panose="02020603050405020304" pitchFamily="18" charset="0"/>
              </a:rPr>
              <a:t>Changes to the benefits provided by the Metal Level Plans will be approved by the GTCMHIC’s Board of Directors on or before November 1st of each year provided the benefit changes maintain the Actuarial Value of the plan in question as defined in Resolution No. 001-2014</a:t>
            </a:r>
            <a:r>
              <a:rPr lang="en-US" sz="2000" dirty="0">
                <a:latin typeface="Times New Roman" panose="02020603050405020304" pitchFamily="18" charset="0"/>
                <a:cs typeface="Times New Roman" panose="02020603050405020304" pitchFamily="18" charset="0"/>
              </a:rPr>
              <a:t>.</a:t>
            </a:r>
          </a:p>
        </p:txBody>
      </p:sp>
      <p:sp>
        <p:nvSpPr>
          <p:cNvPr id="5" name="Slide Number Placeholder 4"/>
          <p:cNvSpPr>
            <a:spLocks noGrp="1"/>
          </p:cNvSpPr>
          <p:nvPr>
            <p:ph type="sldNum" sz="quarter" idx="12"/>
          </p:nvPr>
        </p:nvSpPr>
        <p:spPr>
          <a:xfrm>
            <a:off x="6625437" y="6380136"/>
            <a:ext cx="1905000" cy="457200"/>
          </a:xfrm>
        </p:spPr>
        <p:txBody>
          <a:bodyPr/>
          <a:lstStyle/>
          <a:p>
            <a:fld id="{363DE657-D6CB-4CB0-AB17-2D700C8D9C04}" type="slidenum">
              <a:rPr lang="en-US" altLang="en-US" smtClean="0"/>
              <a:pPr/>
              <a:t>37</a:t>
            </a:fld>
            <a:endParaRPr lang="en-US" altLang="en-US" dirty="0"/>
          </a:p>
        </p:txBody>
      </p:sp>
    </p:spTree>
    <p:extLst>
      <p:ext uri="{BB962C8B-B14F-4D97-AF65-F5344CB8AC3E}">
        <p14:creationId xmlns:p14="http://schemas.microsoft.com/office/powerpoint/2010/main" val="19844063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8000"/>
                </a:solidFill>
                <a:latin typeface="Times New Roman" panose="02020603050405020304" pitchFamily="18" charset="0"/>
              </a:rPr>
              <a:t>Maintaining a Plan’s AV </a:t>
            </a:r>
            <a:r>
              <a:rPr lang="en-US" sz="3200" dirty="0">
                <a:solidFill>
                  <a:srgbClr val="008000"/>
                </a:solidFill>
                <a:latin typeface="Times New Roman" panose="02020603050405020304" pitchFamily="18" charset="0"/>
              </a:rPr>
              <a:t>(continued)</a:t>
            </a:r>
            <a:endParaRPr lang="en-US" sz="3200" dirty="0"/>
          </a:p>
        </p:txBody>
      </p:sp>
      <p:sp>
        <p:nvSpPr>
          <p:cNvPr id="3" name="Content Placeholder 2"/>
          <p:cNvSpPr>
            <a:spLocks noGrp="1"/>
          </p:cNvSpPr>
          <p:nvPr>
            <p:ph idx="1"/>
          </p:nvPr>
        </p:nvSpPr>
        <p:spPr>
          <a:xfrm>
            <a:off x="381000" y="1691027"/>
            <a:ext cx="8153400" cy="4785973"/>
          </a:xfrm>
        </p:spPr>
        <p:txBody>
          <a:bodyPr/>
          <a:lstStyle/>
          <a:p>
            <a:pPr marL="457200" indent="-457200">
              <a:buClr>
                <a:schemeClr val="tx1"/>
              </a:buClr>
              <a:buFont typeface="+mj-lt"/>
              <a:buAutoNum type="arabicPeriod" startAt="3"/>
            </a:pPr>
            <a:r>
              <a:rPr lang="en-US" sz="2000" dirty="0">
                <a:latin typeface="Times New Roman" panose="02020603050405020304" pitchFamily="18" charset="0"/>
                <a:cs typeface="Times New Roman" panose="02020603050405020304" pitchFamily="18" charset="0"/>
              </a:rPr>
              <a:t>Changes to the benefits provided by the Metal Level Plans will be communicated to the affected members no later than December 1st of each year.</a:t>
            </a:r>
          </a:p>
          <a:p>
            <a:pPr marL="457200" indent="-457200">
              <a:buClr>
                <a:schemeClr val="tx1"/>
              </a:buClr>
              <a:buFont typeface="+mj-lt"/>
              <a:buAutoNum type="arabicPeriod" startAt="3"/>
            </a:pPr>
            <a:endParaRPr lang="en-US" sz="1200" dirty="0">
              <a:latin typeface="Times New Roman" panose="02020603050405020304" pitchFamily="18" charset="0"/>
              <a:cs typeface="Times New Roman" panose="02020603050405020304" pitchFamily="18" charset="0"/>
            </a:endParaRPr>
          </a:p>
          <a:p>
            <a:pPr marL="457200" indent="-457200">
              <a:buClr>
                <a:schemeClr val="tx1"/>
              </a:buClr>
              <a:buFont typeface="+mj-lt"/>
              <a:buAutoNum type="arabicPeriod" startAt="3"/>
            </a:pPr>
            <a:r>
              <a:rPr lang="en-US" sz="2000" dirty="0">
                <a:latin typeface="Times New Roman" panose="02020603050405020304" pitchFamily="18" charset="0"/>
                <a:cs typeface="Times New Roman" panose="02020603050405020304" pitchFamily="18" charset="0"/>
              </a:rPr>
              <a:t>The GTCMHIC will adhere to the following definition of the Actuarial Value of each plan.</a:t>
            </a:r>
          </a:p>
          <a:p>
            <a:pPr marL="457200" indent="-457200">
              <a:buClr>
                <a:schemeClr val="tx1"/>
              </a:buClr>
              <a:buFont typeface="+mj-lt"/>
              <a:buAutoNum type="arabicPeriod" startAt="3"/>
            </a:pPr>
            <a:endParaRPr lang="en-US" sz="1200" dirty="0">
              <a:latin typeface="Times New Roman" panose="02020603050405020304" pitchFamily="18" charset="0"/>
              <a:cs typeface="Times New Roman" panose="02020603050405020304" pitchFamily="18" charset="0"/>
            </a:endParaRPr>
          </a:p>
          <a:p>
            <a:pPr marL="846138" lvl="2" indent="0">
              <a:buClr>
                <a:schemeClr val="tx1"/>
              </a:buClr>
              <a:buNone/>
            </a:pPr>
            <a:r>
              <a:rPr lang="en-US" sz="2000" dirty="0">
                <a:latin typeface="Times New Roman" panose="02020603050405020304" pitchFamily="18" charset="0"/>
                <a:cs typeface="Times New Roman" panose="02020603050405020304" pitchFamily="18" charset="0"/>
              </a:rPr>
              <a:t>The Greater Tompkins County Municipal Health Insurance Consortium Standard ACA Metal Level Plans will have an Actuarial Value (AV) as defined by the Patient Protection and Affordable Care Act (ACA) equal to an overall plan benefit for the average participant of 90% for the Platinum Plan, 80% for the Gold Plan, 70% for the Silver Plan, and 60% for the Bronze Plan.</a:t>
            </a:r>
          </a:p>
        </p:txBody>
      </p:sp>
      <p:sp>
        <p:nvSpPr>
          <p:cNvPr id="4" name="Slide Number Placeholder 3"/>
          <p:cNvSpPr>
            <a:spLocks noGrp="1"/>
          </p:cNvSpPr>
          <p:nvPr>
            <p:ph type="sldNum" sz="quarter" idx="12"/>
          </p:nvPr>
        </p:nvSpPr>
        <p:spPr/>
        <p:txBody>
          <a:bodyPr/>
          <a:lstStyle/>
          <a:p>
            <a:fld id="{B9977308-7A8A-4D98-A21F-84A90AD39D10}" type="slidenum">
              <a:rPr lang="en-US" altLang="en-US" smtClean="0"/>
              <a:pPr/>
              <a:t>38</a:t>
            </a:fld>
            <a:endParaRPr lang="en-US" altLang="en-US" dirty="0"/>
          </a:p>
        </p:txBody>
      </p:sp>
    </p:spTree>
    <p:extLst>
      <p:ext uri="{BB962C8B-B14F-4D97-AF65-F5344CB8AC3E}">
        <p14:creationId xmlns:p14="http://schemas.microsoft.com/office/powerpoint/2010/main" val="31944330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5380" y="76200"/>
            <a:ext cx="7158037" cy="1412875"/>
          </a:xfrm>
        </p:spPr>
        <p:txBody>
          <a:bodyPr>
            <a:normAutofit fontScale="90000"/>
          </a:bodyPr>
          <a:lstStyle/>
          <a:p>
            <a:r>
              <a:rPr lang="en-US" dirty="0">
                <a:solidFill>
                  <a:srgbClr val="008000"/>
                </a:solidFill>
                <a:latin typeface="Times New Roman" panose="02020603050405020304" pitchFamily="18" charset="0"/>
                <a:cs typeface="Times New Roman" panose="02020603050405020304" pitchFamily="18" charset="0"/>
              </a:rPr>
              <a:t>How are Changes Made to “GTCMHIC Metal Level” Plans?</a:t>
            </a:r>
          </a:p>
        </p:txBody>
      </p:sp>
      <p:sp>
        <p:nvSpPr>
          <p:cNvPr id="3" name="Slide Number Placeholder 2"/>
          <p:cNvSpPr>
            <a:spLocks noGrp="1"/>
          </p:cNvSpPr>
          <p:nvPr>
            <p:ph type="sldNum" sz="quarter" idx="12"/>
          </p:nvPr>
        </p:nvSpPr>
        <p:spPr/>
        <p:txBody>
          <a:bodyPr/>
          <a:lstStyle/>
          <a:p>
            <a:fld id="{B1DABFC3-3F82-47DD-98EA-4CA0D788138A}" type="slidenum">
              <a:rPr lang="en-US" altLang="en-US" smtClean="0"/>
              <a:pPr/>
              <a:t>39</a:t>
            </a:fld>
            <a:endParaRPr lang="en-US" altLang="en-US" dirty="0"/>
          </a:p>
        </p:txBody>
      </p:sp>
      <p:sp>
        <p:nvSpPr>
          <p:cNvPr id="4" name="Rectangle 3"/>
          <p:cNvSpPr txBox="1">
            <a:spLocks noChangeArrowheads="1"/>
          </p:cNvSpPr>
          <p:nvPr/>
        </p:nvSpPr>
        <p:spPr>
          <a:xfrm>
            <a:off x="609600" y="1905000"/>
            <a:ext cx="8229599" cy="4876800"/>
          </a:xfrm>
          <a:prstGeom prst="rect">
            <a:avLst/>
          </a:prstGeom>
        </p:spPr>
        <p:txBody>
          <a:bodyPr/>
          <a:lstStyle>
            <a:lvl1pPr marL="447675" indent="-447675" algn="l" rtl="0" fontAlgn="base">
              <a:spcBef>
                <a:spcPct val="20000"/>
              </a:spcBef>
              <a:spcAft>
                <a:spcPct val="0"/>
              </a:spcAft>
              <a:buClr>
                <a:schemeClr val="accent1"/>
              </a:buClr>
              <a:buSzPct val="70000"/>
              <a:buFont typeface="Wingdings" panose="05000000000000000000" pitchFamily="2" charset="2"/>
              <a:buChar char="n"/>
              <a:defRPr sz="3200" kern="1200">
                <a:solidFill>
                  <a:schemeClr val="tx1"/>
                </a:solidFill>
                <a:latin typeface="+mn-lt"/>
                <a:ea typeface="+mn-ea"/>
                <a:cs typeface="+mn-cs"/>
              </a:defRPr>
            </a:lvl1pPr>
            <a:lvl2pPr marL="889000" indent="-439738" algn="l" rtl="0" fontAlgn="base">
              <a:spcBef>
                <a:spcPct val="20000"/>
              </a:spcBef>
              <a:spcAft>
                <a:spcPct val="0"/>
              </a:spcAft>
              <a:buClr>
                <a:schemeClr val="hlink"/>
              </a:buClr>
              <a:buSzPct val="65000"/>
              <a:buFont typeface="Wingdings" panose="05000000000000000000" pitchFamily="2" charset="2"/>
              <a:buChar char="¡"/>
              <a:defRPr sz="2800" kern="1200">
                <a:solidFill>
                  <a:schemeClr val="tx1"/>
                </a:solidFill>
                <a:latin typeface="+mn-lt"/>
                <a:ea typeface="+mn-ea"/>
                <a:cs typeface="+mn-cs"/>
              </a:defRPr>
            </a:lvl2pPr>
            <a:lvl3pPr marL="1293813" indent="-403225" algn="l" rtl="0" fontAlgn="base">
              <a:spcBef>
                <a:spcPct val="20000"/>
              </a:spcBef>
              <a:spcAft>
                <a:spcPct val="0"/>
              </a:spcAft>
              <a:buClr>
                <a:schemeClr val="accent1"/>
              </a:buClr>
              <a:buSzPct val="70000"/>
              <a:buFont typeface="Wingdings" panose="05000000000000000000" pitchFamily="2" charset="2"/>
              <a:buChar char="n"/>
              <a:defRPr sz="2400" kern="1200">
                <a:solidFill>
                  <a:schemeClr val="tx1"/>
                </a:solidFill>
                <a:latin typeface="+mn-lt"/>
                <a:ea typeface="+mn-ea"/>
                <a:cs typeface="+mn-cs"/>
              </a:defRPr>
            </a:lvl3pPr>
            <a:lvl4pPr marL="1681163" indent="-385763" algn="l" rtl="0" fontAlgn="base">
              <a:spcBef>
                <a:spcPct val="20000"/>
              </a:spcBef>
              <a:spcAft>
                <a:spcPct val="0"/>
              </a:spcAft>
              <a:buClr>
                <a:schemeClr val="hlink"/>
              </a:buClr>
              <a:buSzPct val="75000"/>
              <a:buFont typeface="Wingdings" panose="05000000000000000000" pitchFamily="2" charset="2"/>
              <a:buChar char="¡"/>
              <a:defRPr sz="2000" kern="1200">
                <a:solidFill>
                  <a:schemeClr val="tx1"/>
                </a:solidFill>
                <a:latin typeface="+mn-lt"/>
                <a:ea typeface="+mn-ea"/>
                <a:cs typeface="+mn-cs"/>
              </a:defRPr>
            </a:lvl4pPr>
            <a:lvl5pPr marL="2070100" indent="-387350" algn="l" rtl="0" fontAlgn="base">
              <a:spcBef>
                <a:spcPct val="20000"/>
              </a:spcBef>
              <a:spcAft>
                <a:spcPct val="0"/>
              </a:spcAft>
              <a:buClr>
                <a:schemeClr val="accent1"/>
              </a:buClr>
              <a:buSzPct val="70000"/>
              <a:buFont typeface="Wingdings" panose="05000000000000000000" pitchFamily="2" charset="2"/>
              <a:buChar char="n"/>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Tx/>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AV is Calculated </a:t>
            </a:r>
            <a:r>
              <a:rPr lang="en-US" sz="2400" dirty="0" smtClean="0">
                <a:latin typeface="Times New Roman" panose="02020603050405020304" pitchFamily="18" charset="0"/>
                <a:cs typeface="Times New Roman" panose="02020603050405020304" pitchFamily="18" charset="0"/>
              </a:rPr>
              <a:t>annually</a:t>
            </a:r>
            <a:endParaRPr lang="en-US" sz="2400" dirty="0">
              <a:latin typeface="Times New Roman" panose="02020603050405020304" pitchFamily="18" charset="0"/>
              <a:cs typeface="Times New Roman" panose="02020603050405020304" pitchFamily="18" charset="0"/>
            </a:endParaRPr>
          </a:p>
          <a:p>
            <a:pPr>
              <a:buClrTx/>
              <a:buFont typeface="Wingdings" panose="05000000000000000000" pitchFamily="2" charset="2"/>
              <a:buChar char="v"/>
            </a:pPr>
            <a:endParaRPr lang="en-US" sz="1200" dirty="0">
              <a:latin typeface="Times New Roman" panose="02020603050405020304" pitchFamily="18" charset="0"/>
              <a:cs typeface="Times New Roman" panose="02020603050405020304" pitchFamily="18" charset="0"/>
            </a:endParaRPr>
          </a:p>
          <a:p>
            <a:pPr>
              <a:buClrTx/>
              <a:buFont typeface="Wingdings" panose="05000000000000000000" pitchFamily="2" charset="2"/>
              <a:buChar char="v"/>
            </a:pPr>
            <a:r>
              <a:rPr lang="en-US" sz="2400" dirty="0" smtClean="0">
                <a:latin typeface="Times New Roman" panose="02020603050405020304" pitchFamily="18" charset="0"/>
                <a:cs typeface="Times New Roman" panose="02020603050405020304" pitchFamily="18" charset="0"/>
              </a:rPr>
              <a:t>Should</a:t>
            </a:r>
            <a:r>
              <a:rPr lang="en-US" sz="2400" dirty="0" smtClean="0">
                <a:latin typeface="Times New Roman" panose="02020603050405020304" pitchFamily="18" charset="0"/>
                <a:cs typeface="Times New Roman" panose="02020603050405020304" pitchFamily="18" charset="0"/>
              </a:rPr>
              <a:t> AV </a:t>
            </a:r>
            <a:r>
              <a:rPr lang="en-US" sz="2400" dirty="0">
                <a:latin typeface="Times New Roman" panose="02020603050405020304" pitchFamily="18" charset="0"/>
                <a:cs typeface="Times New Roman" panose="02020603050405020304" pitchFamily="18" charset="0"/>
              </a:rPr>
              <a:t>not </a:t>
            </a:r>
            <a:r>
              <a:rPr lang="en-US" sz="2400" dirty="0" smtClean="0">
                <a:latin typeface="Times New Roman" panose="02020603050405020304" pitchFamily="18" charset="0"/>
                <a:cs typeface="Times New Roman" panose="02020603050405020304" pitchFamily="18" charset="0"/>
              </a:rPr>
              <a:t>be within </a:t>
            </a:r>
            <a:r>
              <a:rPr lang="en-US" sz="2400" dirty="0">
                <a:latin typeface="Times New Roman" panose="02020603050405020304" pitchFamily="18" charset="0"/>
                <a:cs typeface="Times New Roman" panose="02020603050405020304" pitchFamily="18" charset="0"/>
              </a:rPr>
              <a:t>Standard Deviation Range, Suggested Changes will be Reviewed </a:t>
            </a:r>
            <a:r>
              <a:rPr lang="en-US" sz="2400" dirty="0" smtClean="0">
                <a:latin typeface="Times New Roman" panose="02020603050405020304" pitchFamily="18" charset="0"/>
                <a:cs typeface="Times New Roman" panose="02020603050405020304" pitchFamily="18" charset="0"/>
              </a:rPr>
              <a:t>by</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the Joint Committee</a:t>
            </a:r>
          </a:p>
          <a:p>
            <a:pPr>
              <a:buClrTx/>
              <a:buFont typeface="Wingdings" panose="05000000000000000000" pitchFamily="2" charset="2"/>
              <a:buChar char="v"/>
            </a:pPr>
            <a:endParaRPr lang="en-US" sz="1200" dirty="0">
              <a:latin typeface="Times New Roman" panose="02020603050405020304" pitchFamily="18" charset="0"/>
              <a:cs typeface="Times New Roman" panose="02020603050405020304" pitchFamily="18" charset="0"/>
            </a:endParaRPr>
          </a:p>
          <a:p>
            <a:pPr>
              <a:buClrTx/>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The Joint Committee </a:t>
            </a:r>
            <a:r>
              <a:rPr lang="en-US" sz="2400" dirty="0" smtClean="0">
                <a:latin typeface="Times New Roman" panose="02020603050405020304" pitchFamily="18" charset="0"/>
                <a:cs typeface="Times New Roman" panose="02020603050405020304" pitchFamily="18" charset="0"/>
              </a:rPr>
              <a:t>may</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Recommend Changes to the Board</a:t>
            </a:r>
          </a:p>
          <a:p>
            <a:pPr>
              <a:buClrTx/>
              <a:buFont typeface="Wingdings" panose="05000000000000000000" pitchFamily="2" charset="2"/>
              <a:buChar char="v"/>
            </a:pPr>
            <a:endParaRPr lang="en-US" sz="1200" dirty="0">
              <a:latin typeface="Times New Roman" panose="02020603050405020304" pitchFamily="18" charset="0"/>
              <a:cs typeface="Times New Roman" panose="02020603050405020304" pitchFamily="18" charset="0"/>
            </a:endParaRPr>
          </a:p>
          <a:p>
            <a:pPr>
              <a:buClrTx/>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The Board of </a:t>
            </a:r>
            <a:r>
              <a:rPr lang="en-US" sz="2400" dirty="0" smtClean="0">
                <a:latin typeface="Times New Roman" panose="02020603050405020304" pitchFamily="18" charset="0"/>
                <a:cs typeface="Times New Roman" panose="02020603050405020304" pitchFamily="18" charset="0"/>
              </a:rPr>
              <a:t>Directors Approves </a:t>
            </a:r>
            <a:r>
              <a:rPr lang="en-US" sz="2400" dirty="0">
                <a:latin typeface="Times New Roman" panose="02020603050405020304" pitchFamily="18" charset="0"/>
                <a:cs typeface="Times New Roman" panose="02020603050405020304" pitchFamily="18" charset="0"/>
              </a:rPr>
              <a:t>the Plan Changes</a:t>
            </a:r>
          </a:p>
          <a:p>
            <a:pPr>
              <a:buClrTx/>
              <a:buFont typeface="Wingdings" panose="05000000000000000000" pitchFamily="2" charset="2"/>
              <a:buChar char="v"/>
            </a:pPr>
            <a:endParaRPr lang="en-US" sz="1200" dirty="0">
              <a:latin typeface="Times New Roman" panose="02020603050405020304" pitchFamily="18" charset="0"/>
              <a:cs typeface="Times New Roman" panose="02020603050405020304" pitchFamily="18" charset="0"/>
            </a:endParaRPr>
          </a:p>
          <a:p>
            <a:pPr>
              <a:buClrTx/>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Notifications are </a:t>
            </a:r>
            <a:r>
              <a:rPr lang="en-US" sz="2400" dirty="0" smtClean="0">
                <a:latin typeface="Times New Roman" panose="02020603050405020304" pitchFamily="18" charset="0"/>
                <a:cs typeface="Times New Roman" panose="02020603050405020304" pitchFamily="18" charset="0"/>
              </a:rPr>
              <a:t>sent </a:t>
            </a:r>
            <a:r>
              <a:rPr lang="en-US" sz="2400" dirty="0">
                <a:latin typeface="Times New Roman" panose="02020603050405020304" pitchFamily="18" charset="0"/>
                <a:cs typeface="Times New Roman" panose="02020603050405020304" pitchFamily="18" charset="0"/>
              </a:rPr>
              <a:t>to Covered Members</a:t>
            </a:r>
          </a:p>
          <a:p>
            <a:pPr>
              <a:buClrTx/>
              <a:buFont typeface="Wingdings" panose="05000000000000000000" pitchFamily="2" charset="2"/>
              <a:buChar char="v"/>
            </a:pPr>
            <a:endParaRPr lang="en-US" sz="1200" dirty="0">
              <a:latin typeface="Times New Roman" panose="02020603050405020304" pitchFamily="18" charset="0"/>
              <a:cs typeface="Times New Roman" panose="02020603050405020304" pitchFamily="18" charset="0"/>
            </a:endParaRPr>
          </a:p>
          <a:p>
            <a:pPr>
              <a:buClrTx/>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Changes are Coordinated with Excellus and ProAct</a:t>
            </a:r>
          </a:p>
          <a:p>
            <a:pPr>
              <a:buClrTx/>
              <a:buFont typeface="Wingdings" panose="05000000000000000000" pitchFamily="2" charset="2"/>
              <a:buChar char="v"/>
            </a:pPr>
            <a:endParaRPr lang="en-US" sz="1200" dirty="0">
              <a:latin typeface="Times New Roman" panose="02020603050405020304" pitchFamily="18" charset="0"/>
              <a:cs typeface="Times New Roman" panose="02020603050405020304" pitchFamily="18" charset="0"/>
            </a:endParaRPr>
          </a:p>
          <a:p>
            <a:pPr>
              <a:buClrTx/>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Plan Changes Effective January 1</a:t>
            </a:r>
            <a:r>
              <a:rPr lang="en-US" sz="2400" baseline="30000" dirty="0">
                <a:latin typeface="Times New Roman" panose="02020603050405020304" pitchFamily="18" charset="0"/>
                <a:cs typeface="Times New Roman" panose="02020603050405020304" pitchFamily="18" charset="0"/>
              </a:rPr>
              <a:t>st</a:t>
            </a:r>
            <a:r>
              <a:rPr lang="en-US" sz="2400" dirty="0">
                <a:latin typeface="Times New Roman" panose="02020603050405020304" pitchFamily="18" charset="0"/>
                <a:cs typeface="Times New Roman" panose="02020603050405020304" pitchFamily="18" charset="0"/>
              </a:rPr>
              <a:t> Following Approval</a:t>
            </a:r>
          </a:p>
          <a:p>
            <a:pPr>
              <a:buClrTx/>
              <a:buFont typeface="Wingdings" panose="05000000000000000000" pitchFamily="2" charset="2"/>
              <a:buChar char="v"/>
            </a:pPr>
            <a:endParaRPr lang="en-US" sz="2400" dirty="0">
              <a:latin typeface="Times New Roman" panose="02020603050405020304" pitchFamily="18" charset="0"/>
              <a:cs typeface="Times New Roman" panose="02020603050405020304" pitchFamily="18" charset="0"/>
            </a:endParaRPr>
          </a:p>
          <a:p>
            <a:endParaRPr lang="en-US" sz="2400" dirty="0"/>
          </a:p>
          <a:p>
            <a:endParaRPr lang="en-US" sz="2400" dirty="0"/>
          </a:p>
        </p:txBody>
      </p:sp>
    </p:spTree>
    <p:extLst>
      <p:ext uri="{BB962C8B-B14F-4D97-AF65-F5344CB8AC3E}">
        <p14:creationId xmlns:p14="http://schemas.microsoft.com/office/powerpoint/2010/main" val="3907628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https://encrypted-tbn3.gstatic.com/images?q=tbn:ANd9GcT2HSwsILNRaZ91ujHiuLqi1Z8tplV0G9sORvUm1-s0OIUCpZU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6498" y="1851151"/>
            <a:ext cx="4106501" cy="483118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solidFill>
                  <a:srgbClr val="008000"/>
                </a:solidFill>
                <a:latin typeface="Times New Roman" panose="02020603050405020304" pitchFamily="18" charset="0"/>
              </a:rPr>
              <a:t>Subscriber Share of Costs</a:t>
            </a:r>
            <a:endParaRPr lang="en-US" dirty="0"/>
          </a:p>
        </p:txBody>
      </p:sp>
      <p:sp>
        <p:nvSpPr>
          <p:cNvPr id="3" name="Content Placeholder 2"/>
          <p:cNvSpPr>
            <a:spLocks noGrp="1"/>
          </p:cNvSpPr>
          <p:nvPr>
            <p:ph sz="half" idx="1"/>
          </p:nvPr>
        </p:nvSpPr>
        <p:spPr>
          <a:xfrm>
            <a:off x="896405" y="1838325"/>
            <a:ext cx="3751795" cy="4800600"/>
          </a:xfrm>
        </p:spPr>
        <p:txBody>
          <a:bodyPr/>
          <a:lstStyle/>
          <a:p>
            <a:pPr>
              <a:buClr>
                <a:schemeClr val="tx1"/>
              </a:buClr>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Deductibles</a:t>
            </a:r>
          </a:p>
          <a:p>
            <a:pPr>
              <a:buClr>
                <a:schemeClr val="tx1"/>
              </a:buClr>
              <a:buFont typeface="Wingdings" panose="05000000000000000000" pitchFamily="2" charset="2"/>
              <a:buChar char="v"/>
            </a:pPr>
            <a:endParaRPr lang="en-US" sz="1200" dirty="0">
              <a:latin typeface="Times New Roman" panose="02020603050405020304" pitchFamily="18" charset="0"/>
              <a:cs typeface="Times New Roman" panose="02020603050405020304" pitchFamily="18" charset="0"/>
            </a:endParaRPr>
          </a:p>
          <a:p>
            <a:pPr>
              <a:buClr>
                <a:schemeClr val="tx1"/>
              </a:buClr>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Coinsurance Amounts (e.g., 20%)</a:t>
            </a:r>
          </a:p>
          <a:p>
            <a:pPr>
              <a:buClr>
                <a:schemeClr val="tx1"/>
              </a:buClr>
              <a:buFont typeface="Wingdings" panose="05000000000000000000" pitchFamily="2" charset="2"/>
              <a:buChar char="v"/>
            </a:pPr>
            <a:endParaRPr lang="en-US" sz="1200" dirty="0">
              <a:latin typeface="Times New Roman" panose="02020603050405020304" pitchFamily="18" charset="0"/>
              <a:cs typeface="Times New Roman" panose="02020603050405020304" pitchFamily="18" charset="0"/>
            </a:endParaRPr>
          </a:p>
          <a:p>
            <a:pPr>
              <a:buClr>
                <a:schemeClr val="tx1"/>
              </a:buClr>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Copayment Amounts (e.g., $15.00)</a:t>
            </a:r>
          </a:p>
          <a:p>
            <a:pPr>
              <a:buClr>
                <a:schemeClr val="tx1"/>
              </a:buClr>
              <a:buFont typeface="Wingdings" panose="05000000000000000000" pitchFamily="2" charset="2"/>
              <a:buChar char="v"/>
            </a:pPr>
            <a:endParaRPr lang="en-US" sz="1200" dirty="0">
              <a:latin typeface="Times New Roman" panose="02020603050405020304" pitchFamily="18" charset="0"/>
              <a:cs typeface="Times New Roman" panose="02020603050405020304" pitchFamily="18" charset="0"/>
            </a:endParaRPr>
          </a:p>
          <a:p>
            <a:pPr>
              <a:buClr>
                <a:schemeClr val="tx1"/>
              </a:buClr>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Out-of-Network Provider Balance Bills</a:t>
            </a:r>
          </a:p>
          <a:p>
            <a:pPr>
              <a:buClr>
                <a:schemeClr val="tx1"/>
              </a:buClr>
              <a:buFont typeface="Wingdings" panose="05000000000000000000" pitchFamily="2" charset="2"/>
              <a:buChar char="v"/>
            </a:pPr>
            <a:endParaRPr lang="en-US" sz="1200" dirty="0">
              <a:latin typeface="Times New Roman" panose="02020603050405020304" pitchFamily="18" charset="0"/>
              <a:cs typeface="Times New Roman" panose="02020603050405020304" pitchFamily="18" charset="0"/>
            </a:endParaRPr>
          </a:p>
          <a:p>
            <a:pPr>
              <a:buClr>
                <a:schemeClr val="tx1"/>
              </a:buClr>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Non-Covered Products or Services</a:t>
            </a:r>
          </a:p>
          <a:p>
            <a:pPr>
              <a:buClr>
                <a:schemeClr val="tx1"/>
              </a:buClr>
              <a:buFont typeface="Wingdings" panose="05000000000000000000" pitchFamily="2" charset="2"/>
              <a:buChar char="v"/>
            </a:pPr>
            <a:endParaRPr lang="en-US" sz="2400"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a:xfrm>
            <a:off x="6625437" y="6380136"/>
            <a:ext cx="1905000" cy="457200"/>
          </a:xfrm>
        </p:spPr>
        <p:txBody>
          <a:bodyPr/>
          <a:lstStyle/>
          <a:p>
            <a:fld id="{363DE657-D6CB-4CB0-AB17-2D700C8D9C04}" type="slidenum">
              <a:rPr lang="en-US" altLang="en-US" smtClean="0"/>
              <a:pPr/>
              <a:t>4</a:t>
            </a:fld>
            <a:endParaRPr lang="en-US" altLang="en-US" dirty="0"/>
          </a:p>
        </p:txBody>
      </p:sp>
    </p:spTree>
    <p:extLst>
      <p:ext uri="{BB962C8B-B14F-4D97-AF65-F5344CB8AC3E}">
        <p14:creationId xmlns:p14="http://schemas.microsoft.com/office/powerpoint/2010/main" val="33809418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752600" y="1143000"/>
            <a:ext cx="5638800" cy="381000"/>
          </a:xfrm>
        </p:spPr>
        <p:txBody>
          <a:bodyPr>
            <a:normAutofit fontScale="90000"/>
          </a:bodyPr>
          <a:lstStyle/>
          <a:p>
            <a:r>
              <a:rPr lang="en-US" altLang="en-US" sz="4400" dirty="0" smtClean="0">
                <a:solidFill>
                  <a:srgbClr val="008000"/>
                </a:solidFill>
                <a:latin typeface="CaslonOpnface BT" panose="04020605080303030203" pitchFamily="82" charset="0"/>
              </a:rPr>
              <a:t> </a:t>
            </a:r>
            <a:endParaRPr lang="en-US" altLang="en-US" sz="4400" dirty="0">
              <a:solidFill>
                <a:srgbClr val="008000"/>
              </a:solidFill>
              <a:latin typeface="CaslonOpnface BT" panose="04020605080303030203" pitchFamily="82" charset="0"/>
            </a:endParaRPr>
          </a:p>
        </p:txBody>
      </p:sp>
      <p:sp>
        <p:nvSpPr>
          <p:cNvPr id="2051" name="Rectangle 3"/>
          <p:cNvSpPr>
            <a:spLocks noGrp="1" noChangeArrowheads="1"/>
          </p:cNvSpPr>
          <p:nvPr>
            <p:ph type="subTitle" idx="1"/>
          </p:nvPr>
        </p:nvSpPr>
        <p:spPr>
          <a:xfrm>
            <a:off x="381000" y="457200"/>
            <a:ext cx="8466826" cy="5105400"/>
          </a:xfrm>
        </p:spPr>
        <p:txBody>
          <a:bodyPr>
            <a:normAutofit lnSpcReduction="10000"/>
          </a:bodyPr>
          <a:lstStyle/>
          <a:p>
            <a:r>
              <a:rPr lang="en-US" altLang="en-US" sz="4000" dirty="0" smtClean="0">
                <a:solidFill>
                  <a:schemeClr val="tx1"/>
                </a:solidFill>
                <a:latin typeface="Times New Roman" panose="02020603050405020304" pitchFamily="18" charset="0"/>
              </a:rPr>
              <a:t>Tonight’s </a:t>
            </a:r>
            <a:r>
              <a:rPr lang="en-US" altLang="en-US" sz="4000" dirty="0" smtClean="0">
                <a:solidFill>
                  <a:schemeClr val="tx1"/>
                </a:solidFill>
                <a:latin typeface="Times New Roman" panose="02020603050405020304" pitchFamily="18" charset="0"/>
              </a:rPr>
              <a:t>Board Agenda</a:t>
            </a:r>
          </a:p>
          <a:p>
            <a:endParaRPr lang="en-US" altLang="en-US" sz="4000" dirty="0" smtClean="0">
              <a:solidFill>
                <a:schemeClr val="tx1"/>
              </a:solidFill>
              <a:latin typeface="Times New Roman" panose="02020603050405020304" pitchFamily="18" charset="0"/>
            </a:endParaRPr>
          </a:p>
          <a:p>
            <a:pPr marL="342900" indent="-342900" algn="l">
              <a:buFont typeface="Wingdings" panose="05000000000000000000" pitchFamily="2" charset="2"/>
              <a:buChar char="v"/>
            </a:pPr>
            <a:r>
              <a:rPr lang="en-US" altLang="en-US" sz="2800" dirty="0" smtClean="0">
                <a:solidFill>
                  <a:schemeClr val="tx1"/>
                </a:solidFill>
                <a:latin typeface="Times New Roman" panose="02020603050405020304" pitchFamily="18" charset="0"/>
              </a:rPr>
              <a:t>Wellness Consultant RFP</a:t>
            </a:r>
          </a:p>
          <a:p>
            <a:pPr marL="342900" indent="-342900" algn="l">
              <a:buFont typeface="Wingdings" panose="05000000000000000000" pitchFamily="2" charset="2"/>
              <a:buChar char="v"/>
            </a:pPr>
            <a:r>
              <a:rPr lang="en-US" altLang="en-US" sz="2800" dirty="0" smtClean="0">
                <a:solidFill>
                  <a:schemeClr val="tx1"/>
                </a:solidFill>
                <a:latin typeface="Times New Roman" panose="02020603050405020304" pitchFamily="18" charset="0"/>
              </a:rPr>
              <a:t>Executive Committee</a:t>
            </a:r>
          </a:p>
          <a:p>
            <a:pPr marL="342900" indent="-342900" algn="l">
              <a:buFont typeface="Wingdings" panose="05000000000000000000" pitchFamily="2" charset="2"/>
              <a:buChar char="v"/>
            </a:pPr>
            <a:r>
              <a:rPr lang="en-US" altLang="en-US" sz="2800" dirty="0" smtClean="0">
                <a:solidFill>
                  <a:schemeClr val="tx1"/>
                </a:solidFill>
                <a:latin typeface="Times New Roman" panose="02020603050405020304" pitchFamily="18" charset="0"/>
              </a:rPr>
              <a:t>Financial Report -2018 </a:t>
            </a:r>
            <a:r>
              <a:rPr lang="en-US" altLang="en-US" sz="2800" dirty="0" err="1" smtClean="0">
                <a:solidFill>
                  <a:schemeClr val="tx1"/>
                </a:solidFill>
                <a:latin typeface="Times New Roman" panose="02020603050405020304" pitchFamily="18" charset="0"/>
              </a:rPr>
              <a:t>ytd</a:t>
            </a:r>
            <a:r>
              <a:rPr lang="en-US" altLang="en-US" sz="2800" dirty="0" smtClean="0">
                <a:solidFill>
                  <a:schemeClr val="tx1"/>
                </a:solidFill>
                <a:latin typeface="Times New Roman" panose="02020603050405020304" pitchFamily="18" charset="0"/>
              </a:rPr>
              <a:t>; 2017 Annual Statement (JURAT)</a:t>
            </a:r>
          </a:p>
          <a:p>
            <a:pPr marL="342900" indent="-342900" algn="l">
              <a:buFont typeface="Wingdings" panose="05000000000000000000" pitchFamily="2" charset="2"/>
              <a:buChar char="v"/>
            </a:pPr>
            <a:r>
              <a:rPr lang="en-US" altLang="en-US" sz="2800" dirty="0" smtClean="0">
                <a:solidFill>
                  <a:schemeClr val="tx1"/>
                </a:solidFill>
                <a:latin typeface="Times New Roman" panose="02020603050405020304" pitchFamily="18" charset="0"/>
              </a:rPr>
              <a:t>Stop-Loss Insurance </a:t>
            </a:r>
          </a:p>
          <a:p>
            <a:pPr marL="342900" indent="-342900" algn="l">
              <a:buFont typeface="Wingdings" panose="05000000000000000000" pitchFamily="2" charset="2"/>
              <a:buChar char="v"/>
            </a:pPr>
            <a:r>
              <a:rPr lang="en-US" altLang="en-US" sz="2800" dirty="0" smtClean="0">
                <a:solidFill>
                  <a:schemeClr val="tx1"/>
                </a:solidFill>
                <a:latin typeface="Times New Roman" panose="02020603050405020304" pitchFamily="18" charset="0"/>
              </a:rPr>
              <a:t>Catastrophic Claims Reserve</a:t>
            </a:r>
          </a:p>
          <a:p>
            <a:pPr marL="342900" indent="-342900" algn="l">
              <a:buFont typeface="Wingdings" panose="05000000000000000000" pitchFamily="2" charset="2"/>
              <a:buChar char="v"/>
            </a:pPr>
            <a:r>
              <a:rPr lang="en-US" altLang="en-US" sz="2800" dirty="0" smtClean="0">
                <a:solidFill>
                  <a:schemeClr val="tx1"/>
                </a:solidFill>
                <a:latin typeface="Times New Roman" panose="02020603050405020304" pitchFamily="18" charset="0"/>
              </a:rPr>
              <a:t>Online Enrollment Policy</a:t>
            </a:r>
          </a:p>
          <a:p>
            <a:pPr marL="342900" indent="-342900" algn="l">
              <a:buFont typeface="Wingdings" panose="05000000000000000000" pitchFamily="2" charset="2"/>
              <a:buChar char="v"/>
            </a:pPr>
            <a:r>
              <a:rPr lang="en-US" altLang="en-US" sz="2800" dirty="0" smtClean="0">
                <a:solidFill>
                  <a:schemeClr val="tx1"/>
                </a:solidFill>
                <a:latin typeface="Times New Roman" panose="02020603050405020304" pitchFamily="18" charset="0"/>
              </a:rPr>
              <a:t>Investment Policy</a:t>
            </a:r>
            <a:endParaRPr lang="en-US" altLang="en-US" sz="2800"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4230271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halogensoftware.com/uploads/learn/how-to/building-a-business-case-for-automated-integrated-talent-management-the-rising-importance-of-intangible-assets/_thumb/800/building-a-business-case-for-automated-integrated-talent-management-the-rising-importance-of-intangible-assets.png"/>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5830" r="8380"/>
          <a:stretch/>
        </p:blipFill>
        <p:spPr bwMode="auto">
          <a:xfrm>
            <a:off x="586580" y="1752600"/>
            <a:ext cx="7848601" cy="4840187"/>
          </a:xfrm>
          <a:prstGeom prst="rect">
            <a:avLst/>
          </a:prstGeom>
          <a:noFill/>
          <a:extLst>
            <a:ext uri="{909E8E84-426E-40DD-AFC4-6F175D3DCCD1}">
              <a14:hiddenFill xmlns:a14="http://schemas.microsoft.com/office/drawing/2010/main">
                <a:solidFill>
                  <a:srgbClr val="FFFFFF"/>
                </a:solidFill>
              </a14:hiddenFill>
            </a:ext>
          </a:extLst>
        </p:spPr>
      </p:pic>
      <p:sp>
        <p:nvSpPr>
          <p:cNvPr id="12290" name="Rectangle 2"/>
          <p:cNvSpPr>
            <a:spLocks noGrp="1" noChangeArrowheads="1"/>
          </p:cNvSpPr>
          <p:nvPr>
            <p:ph type="title"/>
          </p:nvPr>
        </p:nvSpPr>
        <p:spPr/>
        <p:txBody>
          <a:bodyPr>
            <a:normAutofit fontScale="90000"/>
          </a:bodyPr>
          <a:lstStyle/>
          <a:p>
            <a:r>
              <a:rPr lang="en-US" altLang="en-US" dirty="0">
                <a:solidFill>
                  <a:srgbClr val="008000"/>
                </a:solidFill>
                <a:latin typeface="Times New Roman" panose="02020603050405020304" pitchFamily="18" charset="0"/>
              </a:rPr>
              <a:t>Why Have Health Insurance Costs Increased Faster than CPI</a:t>
            </a:r>
          </a:p>
        </p:txBody>
      </p:sp>
      <p:sp>
        <p:nvSpPr>
          <p:cNvPr id="12291" name="Rectangle 3"/>
          <p:cNvSpPr>
            <a:spLocks noGrp="1" noChangeArrowheads="1"/>
          </p:cNvSpPr>
          <p:nvPr>
            <p:ph idx="1"/>
          </p:nvPr>
        </p:nvSpPr>
        <p:spPr>
          <a:xfrm>
            <a:off x="762001" y="1865414"/>
            <a:ext cx="7467600" cy="4382986"/>
          </a:xfrm>
        </p:spPr>
        <p:txBody>
          <a:bodyPr/>
          <a:lstStyle/>
          <a:p>
            <a:pPr marL="0" lvl="0" indent="0">
              <a:buClrTx/>
              <a:buNone/>
            </a:pPr>
            <a:r>
              <a:rPr lang="en-US" sz="2400" dirty="0">
                <a:latin typeface="Times New Roman" panose="02020603050405020304" pitchFamily="18" charset="0"/>
                <a:cs typeface="Times New Roman" panose="02020603050405020304" pitchFamily="18" charset="0"/>
              </a:rPr>
              <a:t>Health Insurance cost increases are a function of many factors including, but not limited to:</a:t>
            </a:r>
          </a:p>
          <a:p>
            <a:pPr lvl="0">
              <a:buClrTx/>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Medical Care Inflation</a:t>
            </a:r>
          </a:p>
          <a:p>
            <a:pPr lvl="0">
              <a:buClrTx/>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Advancements in Medical Technology</a:t>
            </a:r>
          </a:p>
          <a:p>
            <a:pPr lvl="0">
              <a:buClrTx/>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Advancements in Pharmaceuticals</a:t>
            </a:r>
          </a:p>
          <a:p>
            <a:pPr lvl="0">
              <a:buClrTx/>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Federal and State Mandated Benefits</a:t>
            </a:r>
          </a:p>
          <a:p>
            <a:pPr lvl="0">
              <a:buClrTx/>
              <a:buFont typeface="Wingdings" panose="05000000000000000000" pitchFamily="2" charset="2"/>
              <a:buChar char="v"/>
            </a:pPr>
            <a:r>
              <a:rPr lang="en-US" sz="2400" dirty="0">
                <a:solidFill>
                  <a:srgbClr val="FF0000"/>
                </a:solidFill>
                <a:latin typeface="Times New Roman" panose="02020603050405020304" pitchFamily="18" charset="0"/>
                <a:cs typeface="Times New Roman" panose="02020603050405020304" pitchFamily="18" charset="0"/>
              </a:rPr>
              <a:t>Decrease in the “Value” of Cost Sharing Items</a:t>
            </a:r>
          </a:p>
          <a:p>
            <a:pPr lvl="0">
              <a:buClrTx/>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Federal and State Taxes and Fees</a:t>
            </a:r>
          </a:p>
          <a:p>
            <a:pPr lvl="0">
              <a:buClrTx/>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Medical Malpractice Costs (Insurance &amp; Litigation)</a:t>
            </a:r>
          </a:p>
        </p:txBody>
      </p:sp>
      <p:sp>
        <p:nvSpPr>
          <p:cNvPr id="6" name="Slide Number Placeholder 5"/>
          <p:cNvSpPr>
            <a:spLocks noGrp="1"/>
          </p:cNvSpPr>
          <p:nvPr>
            <p:ph type="sldNum" sz="quarter" idx="12"/>
          </p:nvPr>
        </p:nvSpPr>
        <p:spPr/>
        <p:txBody>
          <a:bodyPr/>
          <a:lstStyle/>
          <a:p>
            <a:fld id="{5617EE8C-6551-49E1-9B55-AEE290F8A765}" type="slidenum">
              <a:rPr lang="en-US" altLang="en-US"/>
              <a:pPr/>
              <a:t>5</a:t>
            </a:fld>
            <a:endParaRPr lang="en-US" altLang="en-US" dirty="0"/>
          </a:p>
        </p:txBody>
      </p:sp>
    </p:spTree>
    <p:extLst>
      <p:ext uri="{BB962C8B-B14F-4D97-AF65-F5344CB8AC3E}">
        <p14:creationId xmlns:p14="http://schemas.microsoft.com/office/powerpoint/2010/main" val="622252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931863" y="96838"/>
            <a:ext cx="7373937" cy="1412875"/>
          </a:xfrm>
        </p:spPr>
        <p:txBody>
          <a:bodyPr>
            <a:normAutofit fontScale="90000"/>
          </a:bodyPr>
          <a:lstStyle/>
          <a:p>
            <a:r>
              <a:rPr lang="en-US" altLang="en-US" dirty="0" smtClean="0">
                <a:solidFill>
                  <a:srgbClr val="008000"/>
                </a:solidFill>
                <a:latin typeface="Times New Roman" panose="02020603050405020304" pitchFamily="18" charset="0"/>
              </a:rPr>
              <a:t>Health Insurance</a:t>
            </a:r>
            <a:r>
              <a:rPr lang="en-US" altLang="en-US" dirty="0">
                <a:solidFill>
                  <a:srgbClr val="008000"/>
                </a:solidFill>
                <a:latin typeface="Times New Roman" panose="02020603050405020304" pitchFamily="18" charset="0"/>
              </a:rPr>
              <a:t/>
            </a:r>
            <a:br>
              <a:rPr lang="en-US" altLang="en-US" dirty="0">
                <a:solidFill>
                  <a:srgbClr val="008000"/>
                </a:solidFill>
                <a:latin typeface="Times New Roman" panose="02020603050405020304" pitchFamily="18" charset="0"/>
              </a:rPr>
            </a:br>
            <a:r>
              <a:rPr lang="en-US" altLang="en-US" dirty="0" smtClean="0">
                <a:solidFill>
                  <a:srgbClr val="008000"/>
                </a:solidFill>
                <a:latin typeface="Times New Roman" panose="02020603050405020304" pitchFamily="18" charset="0"/>
              </a:rPr>
              <a:t>Why </a:t>
            </a:r>
            <a:r>
              <a:rPr lang="en-US" altLang="en-US" dirty="0">
                <a:solidFill>
                  <a:srgbClr val="008000"/>
                </a:solidFill>
                <a:latin typeface="Times New Roman" panose="02020603050405020304" pitchFamily="18" charset="0"/>
              </a:rPr>
              <a:t>Do </a:t>
            </a:r>
            <a:r>
              <a:rPr lang="en-US" altLang="en-US" dirty="0" smtClean="0">
                <a:solidFill>
                  <a:srgbClr val="008000"/>
                </a:solidFill>
                <a:latin typeface="Times New Roman" panose="02020603050405020304" pitchFamily="18" charset="0"/>
              </a:rPr>
              <a:t>We Need It? </a:t>
            </a:r>
            <a:endParaRPr lang="en-US" altLang="en-US" dirty="0">
              <a:solidFill>
                <a:srgbClr val="008000"/>
              </a:solidFill>
              <a:latin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5617EE8C-6551-49E1-9B55-AEE290F8A765}" type="slidenum">
              <a:rPr lang="en-US" altLang="en-US"/>
              <a:pPr/>
              <a:t>6</a:t>
            </a:fld>
            <a:endParaRPr lang="en-US" altLang="en-US" dirty="0"/>
          </a:p>
        </p:txBody>
      </p:sp>
      <p:sp>
        <p:nvSpPr>
          <p:cNvPr id="5" name="Rectangle 4"/>
          <p:cNvSpPr/>
          <p:nvPr/>
        </p:nvSpPr>
        <p:spPr>
          <a:xfrm>
            <a:off x="838200" y="2590800"/>
            <a:ext cx="7467600" cy="3046988"/>
          </a:xfrm>
          <a:prstGeom prst="rect">
            <a:avLst/>
          </a:prstGeom>
        </p:spPr>
        <p:txBody>
          <a:bodyPr wrap="square">
            <a:spAutoFit/>
          </a:bodyPr>
          <a:lstStyle/>
          <a:p>
            <a:pPr marL="285750" lvl="0" indent="-285750">
              <a:buClrTx/>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Illness, Disease, and Injury are Unpredictable Events.</a:t>
            </a:r>
          </a:p>
          <a:p>
            <a:pPr marL="285750" lvl="0" indent="-285750">
              <a:buClrTx/>
              <a:buFont typeface="Wingdings" panose="05000000000000000000" pitchFamily="2" charset="2"/>
              <a:buChar char="v"/>
            </a:pPr>
            <a:endParaRPr lang="en-US" sz="1200" dirty="0">
              <a:latin typeface="Times New Roman" panose="02020603050405020304" pitchFamily="18" charset="0"/>
              <a:cs typeface="Times New Roman" panose="02020603050405020304" pitchFamily="18" charset="0"/>
            </a:endParaRPr>
          </a:p>
          <a:p>
            <a:pPr marL="285750" lvl="0" indent="-285750">
              <a:buClrTx/>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The Cost of Services can be Exorbitant.</a:t>
            </a:r>
          </a:p>
          <a:p>
            <a:pPr marL="285750" lvl="0" indent="-285750">
              <a:buClrTx/>
              <a:buFont typeface="Wingdings" panose="05000000000000000000" pitchFamily="2" charset="2"/>
              <a:buChar char="v"/>
            </a:pPr>
            <a:endParaRPr lang="en-US" sz="1200" dirty="0">
              <a:latin typeface="Times New Roman" panose="02020603050405020304" pitchFamily="18" charset="0"/>
              <a:cs typeface="Times New Roman" panose="02020603050405020304" pitchFamily="18" charset="0"/>
            </a:endParaRPr>
          </a:p>
          <a:p>
            <a:pPr marL="285750" lvl="0" indent="-285750">
              <a:buClrTx/>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Approximately 20% of the Population </a:t>
            </a:r>
            <a:r>
              <a:rPr lang="en-US" sz="2400" dirty="0" smtClean="0">
                <a:latin typeface="Times New Roman" panose="02020603050405020304" pitchFamily="18" charset="0"/>
                <a:cs typeface="Times New Roman" panose="02020603050405020304" pitchFamily="18" charset="0"/>
              </a:rPr>
              <a:t>Accounts for </a:t>
            </a:r>
            <a:r>
              <a:rPr lang="en-US" sz="2400" dirty="0">
                <a:latin typeface="Times New Roman" panose="02020603050405020304" pitchFamily="18" charset="0"/>
                <a:cs typeface="Times New Roman" panose="02020603050405020304" pitchFamily="18" charset="0"/>
              </a:rPr>
              <a:t>80% of </a:t>
            </a:r>
            <a:r>
              <a:rPr lang="en-US" sz="2400" dirty="0" smtClean="0">
                <a:latin typeface="Times New Roman" panose="02020603050405020304" pitchFamily="18" charset="0"/>
                <a:cs typeface="Times New Roman" panose="02020603050405020304" pitchFamily="18" charset="0"/>
              </a:rPr>
              <a:t>health insurance claims.</a:t>
            </a:r>
            <a:endParaRPr lang="en-US" sz="2400" dirty="0">
              <a:latin typeface="Times New Roman" panose="02020603050405020304" pitchFamily="18" charset="0"/>
              <a:cs typeface="Times New Roman" panose="02020603050405020304" pitchFamily="18" charset="0"/>
            </a:endParaRPr>
          </a:p>
          <a:p>
            <a:pPr marL="285750" lvl="0" indent="-285750">
              <a:buClrTx/>
              <a:buFont typeface="Wingdings" panose="05000000000000000000" pitchFamily="2" charset="2"/>
              <a:buChar char="v"/>
            </a:pPr>
            <a:endParaRPr lang="en-US" sz="1200" dirty="0">
              <a:latin typeface="Times New Roman" panose="02020603050405020304" pitchFamily="18" charset="0"/>
              <a:cs typeface="Times New Roman" panose="02020603050405020304" pitchFamily="18" charset="0"/>
            </a:endParaRPr>
          </a:p>
          <a:p>
            <a:pPr marL="285750" lvl="0" indent="-285750">
              <a:buClrTx/>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Pooling Risk Protects </a:t>
            </a:r>
            <a:r>
              <a:rPr lang="en-US" sz="2400" dirty="0" smtClean="0">
                <a:latin typeface="Times New Roman" panose="02020603050405020304" pitchFamily="18" charset="0"/>
                <a:cs typeface="Times New Roman" panose="02020603050405020304" pitchFamily="18" charset="0"/>
              </a:rPr>
              <a:t>Individuals and Employers </a:t>
            </a:r>
            <a:r>
              <a:rPr lang="en-US" sz="2400" dirty="0">
                <a:latin typeface="Times New Roman" panose="02020603050405020304" pitchFamily="18" charset="0"/>
                <a:cs typeface="Times New Roman" panose="02020603050405020304" pitchFamily="18" charset="0"/>
              </a:rPr>
              <a:t>from Financial Catastrophe.</a:t>
            </a:r>
          </a:p>
          <a:p>
            <a:pPr marL="285750" lvl="0" indent="-285750">
              <a:buClrTx/>
              <a:buFont typeface="Wingdings" panose="05000000000000000000" pitchFamily="2" charset="2"/>
              <a:buChar char="v"/>
            </a:pP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238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dirty="0">
                <a:solidFill>
                  <a:srgbClr val="008000"/>
                </a:solidFill>
                <a:latin typeface="Times New Roman" panose="02020603050405020304" pitchFamily="18" charset="0"/>
              </a:rPr>
              <a:t>What is Health Insurance</a:t>
            </a:r>
          </a:p>
        </p:txBody>
      </p:sp>
      <p:sp>
        <p:nvSpPr>
          <p:cNvPr id="12291" name="Rectangle 3"/>
          <p:cNvSpPr>
            <a:spLocks noGrp="1" noChangeArrowheads="1"/>
          </p:cNvSpPr>
          <p:nvPr>
            <p:ph idx="1"/>
          </p:nvPr>
        </p:nvSpPr>
        <p:spPr>
          <a:xfrm>
            <a:off x="434181" y="1752600"/>
            <a:ext cx="8153400" cy="4840186"/>
          </a:xfrm>
        </p:spPr>
        <p:txBody>
          <a:bodyPr>
            <a:normAutofit/>
          </a:bodyPr>
          <a:lstStyle/>
          <a:p>
            <a:pPr lvl="0">
              <a:buClrTx/>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Health Insurance is an agreement </a:t>
            </a:r>
            <a:r>
              <a:rPr lang="en-US" sz="2400" dirty="0" smtClean="0">
                <a:latin typeface="Times New Roman" panose="02020603050405020304" pitchFamily="18" charset="0"/>
                <a:cs typeface="Times New Roman" panose="02020603050405020304" pitchFamily="18" charset="0"/>
              </a:rPr>
              <a:t>(</a:t>
            </a:r>
            <a:r>
              <a:rPr lang="en-US" sz="2400" u="sng" dirty="0" smtClean="0">
                <a:latin typeface="Times New Roman" panose="02020603050405020304" pitchFamily="18" charset="0"/>
                <a:cs typeface="Times New Roman" panose="02020603050405020304" pitchFamily="18" charset="0"/>
              </a:rPr>
              <a:t>benefit plan</a:t>
            </a:r>
            <a:r>
              <a:rPr lang="en-US" sz="2400" dirty="0" smtClean="0">
                <a:latin typeface="Times New Roman" panose="02020603050405020304" pitchFamily="18" charset="0"/>
                <a:cs typeface="Times New Roman" panose="02020603050405020304" pitchFamily="18" charset="0"/>
              </a:rPr>
              <a:t>) whereby monthly </a:t>
            </a:r>
            <a:r>
              <a:rPr lang="en-US" sz="2400" u="sng" dirty="0" smtClean="0">
                <a:latin typeface="Times New Roman" panose="02020603050405020304" pitchFamily="18" charset="0"/>
                <a:cs typeface="Times New Roman" panose="02020603050405020304" pitchFamily="18" charset="0"/>
              </a:rPr>
              <a:t>premiums</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are paid</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to </a:t>
            </a:r>
            <a:r>
              <a:rPr lang="en-US" sz="2400" dirty="0" smtClean="0">
                <a:latin typeface="Times New Roman" panose="02020603050405020304" pitchFamily="18" charset="0"/>
                <a:cs typeface="Times New Roman" panose="02020603050405020304" pitchFamily="18" charset="0"/>
              </a:rPr>
              <a:t>an insurance </a:t>
            </a:r>
            <a:r>
              <a:rPr lang="en-US" sz="2400" dirty="0">
                <a:latin typeface="Times New Roman" panose="02020603050405020304" pitchFamily="18" charset="0"/>
                <a:cs typeface="Times New Roman" panose="02020603050405020304" pitchFamily="18" charset="0"/>
              </a:rPr>
              <a:t>company </a:t>
            </a:r>
            <a:r>
              <a:rPr lang="en-US" sz="2400" dirty="0" smtClean="0">
                <a:latin typeface="Times New Roman" panose="02020603050405020304" pitchFamily="18" charset="0"/>
                <a:cs typeface="Times New Roman" panose="02020603050405020304" pitchFamily="18" charset="0"/>
              </a:rPr>
              <a:t>which promises </a:t>
            </a:r>
            <a:r>
              <a:rPr lang="en-US" sz="2400" dirty="0">
                <a:latin typeface="Times New Roman" panose="02020603050405020304" pitchFamily="18" charset="0"/>
                <a:cs typeface="Times New Roman" panose="02020603050405020304" pitchFamily="18" charset="0"/>
              </a:rPr>
              <a:t>to </a:t>
            </a:r>
            <a:r>
              <a:rPr lang="en-US" sz="2400" dirty="0" smtClean="0">
                <a:latin typeface="Times New Roman" panose="02020603050405020304" pitchFamily="18" charset="0"/>
                <a:cs typeface="Times New Roman" panose="02020603050405020304" pitchFamily="18" charset="0"/>
              </a:rPr>
              <a:t>cover all or a portion of </a:t>
            </a:r>
            <a:r>
              <a:rPr lang="en-US" sz="2400" dirty="0">
                <a:latin typeface="Times New Roman" panose="02020603050405020304" pitchFamily="18" charset="0"/>
                <a:cs typeface="Times New Roman" panose="02020603050405020304" pitchFamily="18" charset="0"/>
              </a:rPr>
              <a:t>medical (</a:t>
            </a:r>
            <a:r>
              <a:rPr lang="en-US" sz="2400" u="sng" dirty="0">
                <a:latin typeface="Times New Roman" panose="02020603050405020304" pitchFamily="18" charset="0"/>
                <a:cs typeface="Times New Roman" panose="02020603050405020304" pitchFamily="18" charset="0"/>
              </a:rPr>
              <a:t>health care</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services/procedures</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materials (</a:t>
            </a:r>
            <a:r>
              <a:rPr lang="en-US" sz="2400" u="sng" dirty="0" smtClean="0">
                <a:latin typeface="Times New Roman" panose="02020603050405020304" pitchFamily="18" charset="0"/>
                <a:cs typeface="Times New Roman" panose="02020603050405020304" pitchFamily="18" charset="0"/>
              </a:rPr>
              <a:t>prescription</a:t>
            </a:r>
            <a:r>
              <a:rPr lang="en-US" sz="2400" dirty="0" smtClean="0">
                <a:latin typeface="Times New Roman" panose="02020603050405020304" pitchFamily="18" charset="0"/>
                <a:cs typeface="Times New Roman" panose="02020603050405020304" pitchFamily="18" charset="0"/>
              </a:rPr>
              <a:t>) costs (</a:t>
            </a:r>
            <a:r>
              <a:rPr lang="en-US" sz="2400" u="sng" dirty="0">
                <a:latin typeface="Times New Roman" panose="02020603050405020304" pitchFamily="18" charset="0"/>
                <a:cs typeface="Times New Roman" panose="02020603050405020304" pitchFamily="18" charset="0"/>
              </a:rPr>
              <a:t>benefits</a:t>
            </a:r>
            <a:r>
              <a:rPr lang="en-US" sz="2400" dirty="0">
                <a:latin typeface="Times New Roman" panose="02020603050405020304" pitchFamily="18" charset="0"/>
                <a:cs typeface="Times New Roman" panose="02020603050405020304" pitchFamily="18" charset="0"/>
              </a:rPr>
              <a:t>).  </a:t>
            </a:r>
          </a:p>
          <a:p>
            <a:pPr lvl="0">
              <a:buClrTx/>
              <a:buFont typeface="Wingdings" panose="05000000000000000000" pitchFamily="2" charset="2"/>
              <a:buChar char="v"/>
            </a:pPr>
            <a:endParaRPr lang="en-US" sz="1200" dirty="0">
              <a:latin typeface="Times New Roman" panose="02020603050405020304" pitchFamily="18" charset="0"/>
              <a:cs typeface="Times New Roman" panose="02020603050405020304" pitchFamily="18" charset="0"/>
            </a:endParaRPr>
          </a:p>
          <a:p>
            <a:pPr lvl="0">
              <a:buClrTx/>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The amount of the premiums </a:t>
            </a:r>
            <a:r>
              <a:rPr lang="en-US" sz="2400" dirty="0" smtClean="0">
                <a:latin typeface="Times New Roman" panose="02020603050405020304" pitchFamily="18" charset="0"/>
                <a:cs typeface="Times New Roman" panose="02020603050405020304" pitchFamily="18" charset="0"/>
              </a:rPr>
              <a:t>vary with </a:t>
            </a:r>
            <a:r>
              <a:rPr lang="en-US" sz="2400" dirty="0">
                <a:latin typeface="Times New Roman" panose="02020603050405020304" pitchFamily="18" charset="0"/>
                <a:cs typeface="Times New Roman" panose="02020603050405020304" pitchFamily="18" charset="0"/>
              </a:rPr>
              <a:t>the level of </a:t>
            </a:r>
            <a:r>
              <a:rPr lang="en-US" sz="2400" dirty="0" smtClean="0">
                <a:latin typeface="Times New Roman" panose="02020603050405020304" pitchFamily="18" charset="0"/>
                <a:cs typeface="Times New Roman" panose="02020603050405020304" pitchFamily="18" charset="0"/>
              </a:rPr>
              <a:t>benefits.</a:t>
            </a:r>
            <a:endParaRPr lang="en-US" sz="2400" dirty="0">
              <a:latin typeface="Times New Roman" panose="02020603050405020304" pitchFamily="18" charset="0"/>
              <a:cs typeface="Times New Roman" panose="02020603050405020304" pitchFamily="18" charset="0"/>
            </a:endParaRPr>
          </a:p>
          <a:p>
            <a:pPr lvl="0">
              <a:buClrTx/>
              <a:buFont typeface="Wingdings" panose="05000000000000000000" pitchFamily="2" charset="2"/>
              <a:buChar char="v"/>
            </a:pPr>
            <a:endParaRPr lang="en-US" sz="1200" dirty="0">
              <a:latin typeface="Times New Roman" panose="02020603050405020304" pitchFamily="18" charset="0"/>
              <a:cs typeface="Times New Roman" panose="02020603050405020304" pitchFamily="18" charset="0"/>
            </a:endParaRPr>
          </a:p>
          <a:p>
            <a:pPr lvl="0">
              <a:buClrTx/>
              <a:buFont typeface="Wingdings" panose="05000000000000000000" pitchFamily="2" charset="2"/>
              <a:buChar char="v"/>
            </a:pPr>
            <a:r>
              <a:rPr lang="en-US" sz="2400" dirty="0" smtClean="0">
                <a:latin typeface="Times New Roman" panose="02020603050405020304" pitchFamily="18" charset="0"/>
                <a:cs typeface="Times New Roman" panose="02020603050405020304" pitchFamily="18" charset="0"/>
              </a:rPr>
              <a:t>The cost of medical </a:t>
            </a:r>
            <a:r>
              <a:rPr lang="en-US" sz="2400" dirty="0">
                <a:latin typeface="Times New Roman" panose="02020603050405020304" pitchFamily="18" charset="0"/>
                <a:cs typeface="Times New Roman" panose="02020603050405020304" pitchFamily="18" charset="0"/>
              </a:rPr>
              <a:t>services </a:t>
            </a:r>
            <a:r>
              <a:rPr lang="en-US" sz="2400" dirty="0" smtClean="0">
                <a:latin typeface="Times New Roman" panose="02020603050405020304" pitchFamily="18" charset="0"/>
                <a:cs typeface="Times New Roman" panose="02020603050405020304" pitchFamily="18" charset="0"/>
              </a:rPr>
              <a:t>typically increases </a:t>
            </a:r>
            <a:r>
              <a:rPr lang="en-US" sz="2400" dirty="0">
                <a:latin typeface="Times New Roman" panose="02020603050405020304" pitchFamily="18" charset="0"/>
                <a:cs typeface="Times New Roman" panose="02020603050405020304" pitchFamily="18" charset="0"/>
              </a:rPr>
              <a:t>with </a:t>
            </a:r>
            <a:r>
              <a:rPr lang="en-US" sz="2400" dirty="0" smtClean="0">
                <a:latin typeface="Times New Roman" panose="02020603050405020304" pitchFamily="18" charset="0"/>
                <a:cs typeface="Times New Roman" panose="02020603050405020304" pitchFamily="18" charset="0"/>
              </a:rPr>
              <a:t>age, yet  </a:t>
            </a:r>
            <a:r>
              <a:rPr lang="en-US" sz="2400" dirty="0">
                <a:latin typeface="Times New Roman" panose="02020603050405020304" pitchFamily="18" charset="0"/>
                <a:cs typeface="Times New Roman" panose="02020603050405020304" pitchFamily="18" charset="0"/>
              </a:rPr>
              <a:t>premiums </a:t>
            </a:r>
            <a:r>
              <a:rPr lang="en-US" sz="2400" dirty="0" smtClean="0">
                <a:latin typeface="Times New Roman" panose="02020603050405020304" pitchFamily="18" charset="0"/>
                <a:cs typeface="Times New Roman" panose="02020603050405020304" pitchFamily="18" charset="0"/>
              </a:rPr>
              <a:t>stay are the same </a:t>
            </a:r>
            <a:r>
              <a:rPr lang="en-US" sz="2400" dirty="0">
                <a:latin typeface="Times New Roman" panose="02020603050405020304" pitchFamily="18" charset="0"/>
                <a:cs typeface="Times New Roman" panose="02020603050405020304" pitchFamily="18" charset="0"/>
              </a:rPr>
              <a:t>over </a:t>
            </a:r>
            <a:r>
              <a:rPr lang="en-US" sz="2400" dirty="0" smtClean="0">
                <a:latin typeface="Times New Roman" panose="02020603050405020304" pitchFamily="18" charset="0"/>
                <a:cs typeface="Times New Roman" panose="02020603050405020304" pitchFamily="18" charset="0"/>
              </a:rPr>
              <a:t>the population. This is the foundation of health insurance. By pooling risks we </a:t>
            </a:r>
            <a:r>
              <a:rPr lang="en-US" sz="2400" dirty="0" smtClean="0">
                <a:latin typeface="Times New Roman" panose="02020603050405020304" pitchFamily="18" charset="0"/>
                <a:cs typeface="Times New Roman" panose="02020603050405020304" pitchFamily="18" charset="0"/>
              </a:rPr>
              <a:t>financially support a system that provides security for those tikes we need health care. </a:t>
            </a:r>
            <a:endParaRPr lang="en-US" sz="2400" dirty="0">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a:xfrm>
            <a:off x="6682581" y="6364186"/>
            <a:ext cx="1905000" cy="228600"/>
          </a:xfrm>
        </p:spPr>
        <p:txBody>
          <a:bodyPr/>
          <a:lstStyle/>
          <a:p>
            <a:fld id="{5617EE8C-6551-49E1-9B55-AEE290F8A765}" type="slidenum">
              <a:rPr lang="en-US" altLang="en-US"/>
              <a:pPr/>
              <a:t>7</a:t>
            </a:fld>
            <a:endParaRPr lang="en-US" altLang="en-US" dirty="0"/>
          </a:p>
        </p:txBody>
      </p:sp>
    </p:spTree>
    <p:extLst>
      <p:ext uri="{BB962C8B-B14F-4D97-AF65-F5344CB8AC3E}">
        <p14:creationId xmlns:p14="http://schemas.microsoft.com/office/powerpoint/2010/main" val="2082056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67879" y="415195"/>
            <a:ext cx="4259916" cy="468966"/>
          </a:xfrm>
          <a:prstGeom prst="rect">
            <a:avLst/>
          </a:prstGeom>
        </p:spPr>
        <p:txBody>
          <a:bodyPr vert="horz" wrap="square" lIns="0" tIns="0" rIns="0" bIns="0" rtlCol="0">
            <a:noAutofit/>
          </a:bodyPr>
          <a:lstStyle/>
          <a:p>
            <a:pPr marL="11206"/>
            <a:r>
              <a:rPr lang="en-US" sz="1147" b="1" spc="9" dirty="0">
                <a:latin typeface="Tahoma"/>
                <a:cs typeface="Tahoma"/>
              </a:rPr>
              <a:t>Sample Excellus BCBS Client</a:t>
            </a:r>
            <a:endParaRPr sz="1147" dirty="0">
              <a:latin typeface="Tahoma"/>
              <a:cs typeface="Tahoma"/>
            </a:endParaRPr>
          </a:p>
          <a:p>
            <a:pPr marL="11206">
              <a:spcBef>
                <a:spcPts val="18"/>
              </a:spcBef>
            </a:pPr>
            <a:r>
              <a:rPr sz="838" dirty="0">
                <a:latin typeface="Tahoma"/>
                <a:cs typeface="Tahoma"/>
              </a:rPr>
              <a:t>Incurred between</a:t>
            </a:r>
            <a:r>
              <a:rPr sz="838" spc="4" dirty="0">
                <a:latin typeface="Tahoma"/>
                <a:cs typeface="Tahoma"/>
              </a:rPr>
              <a:t> </a:t>
            </a:r>
            <a:r>
              <a:rPr sz="838" dirty="0">
                <a:latin typeface="Tahoma"/>
                <a:cs typeface="Tahoma"/>
              </a:rPr>
              <a:t>January 1, 2012 and December</a:t>
            </a:r>
            <a:r>
              <a:rPr sz="838" spc="-4" dirty="0">
                <a:latin typeface="Tahoma"/>
                <a:cs typeface="Tahoma"/>
              </a:rPr>
              <a:t> </a:t>
            </a:r>
            <a:r>
              <a:rPr sz="838" dirty="0">
                <a:latin typeface="Tahoma"/>
                <a:cs typeface="Tahoma"/>
              </a:rPr>
              <a:t>31, 2012, paid through March 31, 2013</a:t>
            </a:r>
          </a:p>
          <a:p>
            <a:pPr marL="11206">
              <a:lnSpc>
                <a:spcPts val="1231"/>
              </a:lnSpc>
            </a:pPr>
            <a:r>
              <a:rPr sz="1059" b="1" spc="-31" dirty="0">
                <a:latin typeface="Tahoma"/>
                <a:cs typeface="Tahoma"/>
              </a:rPr>
              <a:t>High</a:t>
            </a:r>
            <a:r>
              <a:rPr sz="1059" b="1" spc="-18" dirty="0">
                <a:latin typeface="Tahoma"/>
                <a:cs typeface="Tahoma"/>
              </a:rPr>
              <a:t> </a:t>
            </a:r>
            <a:r>
              <a:rPr sz="1059" b="1" spc="-31" dirty="0">
                <a:latin typeface="Tahoma"/>
                <a:cs typeface="Tahoma"/>
              </a:rPr>
              <a:t>Cost</a:t>
            </a:r>
            <a:r>
              <a:rPr sz="1059" b="1" spc="-18" dirty="0">
                <a:latin typeface="Tahoma"/>
                <a:cs typeface="Tahoma"/>
              </a:rPr>
              <a:t> </a:t>
            </a:r>
            <a:r>
              <a:rPr sz="1059" b="1" spc="-31" dirty="0">
                <a:latin typeface="Tahoma"/>
                <a:cs typeface="Tahoma"/>
              </a:rPr>
              <a:t>Claimant</a:t>
            </a:r>
            <a:r>
              <a:rPr sz="1059" b="1" spc="-13" dirty="0">
                <a:latin typeface="Tahoma"/>
                <a:cs typeface="Tahoma"/>
              </a:rPr>
              <a:t> </a:t>
            </a:r>
            <a:r>
              <a:rPr sz="1059" b="1" spc="-31" dirty="0">
                <a:latin typeface="Tahoma"/>
                <a:cs typeface="Tahoma"/>
              </a:rPr>
              <a:t>Costs</a:t>
            </a:r>
            <a:r>
              <a:rPr sz="1059" b="1" spc="-18" dirty="0">
                <a:latin typeface="Tahoma"/>
                <a:cs typeface="Tahoma"/>
              </a:rPr>
              <a:t> </a:t>
            </a:r>
            <a:r>
              <a:rPr sz="1059" b="1" spc="-35" dirty="0">
                <a:latin typeface="Tahoma"/>
                <a:cs typeface="Tahoma"/>
              </a:rPr>
              <a:t>by</a:t>
            </a:r>
            <a:r>
              <a:rPr sz="1059" b="1" spc="-18" dirty="0">
                <a:latin typeface="Tahoma"/>
                <a:cs typeface="Tahoma"/>
              </a:rPr>
              <a:t> </a:t>
            </a:r>
            <a:r>
              <a:rPr sz="1059" b="1" spc="-40" dirty="0">
                <a:latin typeface="Tahoma"/>
                <a:cs typeface="Tahoma"/>
              </a:rPr>
              <a:t>Member</a:t>
            </a:r>
            <a:r>
              <a:rPr sz="1059" b="1" spc="-13" dirty="0">
                <a:latin typeface="Tahoma"/>
                <a:cs typeface="Tahoma"/>
              </a:rPr>
              <a:t> </a:t>
            </a:r>
            <a:r>
              <a:rPr sz="1059" b="1" spc="-40" dirty="0">
                <a:latin typeface="Tahoma"/>
                <a:cs typeface="Tahoma"/>
              </a:rPr>
              <a:t>(&gt;=</a:t>
            </a:r>
            <a:r>
              <a:rPr sz="1059" b="1" spc="-18" dirty="0">
                <a:latin typeface="Tahoma"/>
                <a:cs typeface="Tahoma"/>
              </a:rPr>
              <a:t> </a:t>
            </a:r>
            <a:r>
              <a:rPr sz="1059" b="1" spc="-35" dirty="0">
                <a:latin typeface="Tahoma"/>
                <a:cs typeface="Tahoma"/>
              </a:rPr>
              <a:t>$25,000</a:t>
            </a:r>
            <a:r>
              <a:rPr sz="1015" b="1" spc="-9" dirty="0">
                <a:latin typeface="Tahoma"/>
                <a:cs typeface="Tahoma"/>
              </a:rPr>
              <a:t>)</a:t>
            </a:r>
            <a:endParaRPr sz="1015" dirty="0">
              <a:latin typeface="Tahoma"/>
              <a:cs typeface="Tahoma"/>
            </a:endParaRPr>
          </a:p>
        </p:txBody>
      </p:sp>
      <p:sp>
        <p:nvSpPr>
          <p:cNvPr id="3" name="object 3"/>
          <p:cNvSpPr txBox="1"/>
          <p:nvPr/>
        </p:nvSpPr>
        <p:spPr>
          <a:xfrm>
            <a:off x="2675404" y="5791200"/>
            <a:ext cx="6392396" cy="138393"/>
          </a:xfrm>
          <a:prstGeom prst="rect">
            <a:avLst/>
          </a:prstGeom>
        </p:spPr>
        <p:txBody>
          <a:bodyPr vert="horz" wrap="square" lIns="0" tIns="0" rIns="0" bIns="0" rtlCol="0">
            <a:noAutofit/>
          </a:bodyPr>
          <a:lstStyle/>
          <a:p>
            <a:pPr marL="11206"/>
            <a:r>
              <a:rPr sz="838" i="1" dirty="0">
                <a:latin typeface="Arial"/>
                <a:cs typeface="Arial"/>
              </a:rPr>
              <a:t>UM - Utilization Management, CM - Case Management, DM - Disease Management, Rx Sp CM - Pharmacy Benefit Specialty Drug CM</a:t>
            </a:r>
            <a:endParaRPr sz="838" dirty="0">
              <a:latin typeface="Arial"/>
              <a:cs typeface="Arial"/>
            </a:endParaRPr>
          </a:p>
        </p:txBody>
      </p:sp>
      <p:sp>
        <p:nvSpPr>
          <p:cNvPr id="4" name="object 4"/>
          <p:cNvSpPr/>
          <p:nvPr/>
        </p:nvSpPr>
        <p:spPr>
          <a:xfrm>
            <a:off x="228600" y="5867400"/>
            <a:ext cx="1972684" cy="360857"/>
          </a:xfrm>
          <a:prstGeom prst="rect">
            <a:avLst/>
          </a:prstGeom>
          <a:blipFill>
            <a:blip r:embed="rId3" cstate="print"/>
            <a:stretch>
              <a:fillRect/>
            </a:stretch>
          </a:blipFill>
        </p:spPr>
        <p:txBody>
          <a:bodyPr wrap="square" lIns="0" tIns="0" rIns="0" bIns="0" rtlCol="0">
            <a:noAutofit/>
          </a:bodyPr>
          <a:lstStyle/>
          <a:p>
            <a:endParaRPr dirty="0"/>
          </a:p>
        </p:txBody>
      </p:sp>
      <p:graphicFrame>
        <p:nvGraphicFramePr>
          <p:cNvPr id="5" name="object 5"/>
          <p:cNvGraphicFramePr>
            <a:graphicFrameLocks noGrp="1"/>
          </p:cNvGraphicFramePr>
          <p:nvPr>
            <p:extLst>
              <p:ext uri="{D42A27DB-BD31-4B8C-83A1-F6EECF244321}">
                <p14:modId xmlns:p14="http://schemas.microsoft.com/office/powerpoint/2010/main" val="631117603"/>
              </p:ext>
            </p:extLst>
          </p:nvPr>
        </p:nvGraphicFramePr>
        <p:xfrm>
          <a:off x="0" y="990599"/>
          <a:ext cx="9143999" cy="4718305"/>
        </p:xfrm>
        <a:graphic>
          <a:graphicData uri="http://schemas.openxmlformats.org/drawingml/2006/table">
            <a:tbl>
              <a:tblPr firstRow="1" bandRow="1">
                <a:tableStyleId>{2D5ABB26-0587-4C30-8999-92F81FD0307C}</a:tableStyleId>
              </a:tblPr>
              <a:tblGrid>
                <a:gridCol w="273500">
                  <a:extLst>
                    <a:ext uri="{9D8B030D-6E8A-4147-A177-3AD203B41FA5}">
                      <a16:colId xmlns:a16="http://schemas.microsoft.com/office/drawing/2014/main" xmlns="" val="20000"/>
                    </a:ext>
                  </a:extLst>
                </a:gridCol>
                <a:gridCol w="31300">
                  <a:extLst>
                    <a:ext uri="{9D8B030D-6E8A-4147-A177-3AD203B41FA5}">
                      <a16:colId xmlns:a16="http://schemas.microsoft.com/office/drawing/2014/main" xmlns="" val="20001"/>
                    </a:ext>
                  </a:extLst>
                </a:gridCol>
                <a:gridCol w="4268738">
                  <a:extLst>
                    <a:ext uri="{9D8B030D-6E8A-4147-A177-3AD203B41FA5}">
                      <a16:colId xmlns:a16="http://schemas.microsoft.com/office/drawing/2014/main" xmlns="" val="20002"/>
                    </a:ext>
                  </a:extLst>
                </a:gridCol>
                <a:gridCol w="785255">
                  <a:extLst>
                    <a:ext uri="{9D8B030D-6E8A-4147-A177-3AD203B41FA5}">
                      <a16:colId xmlns:a16="http://schemas.microsoft.com/office/drawing/2014/main" xmlns="" val="20003"/>
                    </a:ext>
                  </a:extLst>
                </a:gridCol>
                <a:gridCol w="885425">
                  <a:extLst>
                    <a:ext uri="{9D8B030D-6E8A-4147-A177-3AD203B41FA5}">
                      <a16:colId xmlns:a16="http://schemas.microsoft.com/office/drawing/2014/main" xmlns="" val="20004"/>
                    </a:ext>
                  </a:extLst>
                </a:gridCol>
                <a:gridCol w="386989">
                  <a:extLst>
                    <a:ext uri="{9D8B030D-6E8A-4147-A177-3AD203B41FA5}">
                      <a16:colId xmlns:a16="http://schemas.microsoft.com/office/drawing/2014/main" xmlns="" val="20005"/>
                    </a:ext>
                  </a:extLst>
                </a:gridCol>
                <a:gridCol w="378173">
                  <a:extLst>
                    <a:ext uri="{9D8B030D-6E8A-4147-A177-3AD203B41FA5}">
                      <a16:colId xmlns:a16="http://schemas.microsoft.com/office/drawing/2014/main" xmlns="" val="20006"/>
                    </a:ext>
                  </a:extLst>
                </a:gridCol>
                <a:gridCol w="389314">
                  <a:extLst>
                    <a:ext uri="{9D8B030D-6E8A-4147-A177-3AD203B41FA5}">
                      <a16:colId xmlns:a16="http://schemas.microsoft.com/office/drawing/2014/main" xmlns="" val="20007"/>
                    </a:ext>
                  </a:extLst>
                </a:gridCol>
                <a:gridCol w="378909">
                  <a:extLst>
                    <a:ext uri="{9D8B030D-6E8A-4147-A177-3AD203B41FA5}">
                      <a16:colId xmlns:a16="http://schemas.microsoft.com/office/drawing/2014/main" xmlns="" val="20008"/>
                    </a:ext>
                  </a:extLst>
                </a:gridCol>
                <a:gridCol w="654979">
                  <a:extLst>
                    <a:ext uri="{9D8B030D-6E8A-4147-A177-3AD203B41FA5}">
                      <a16:colId xmlns:a16="http://schemas.microsoft.com/office/drawing/2014/main" xmlns="" val="20009"/>
                    </a:ext>
                  </a:extLst>
                </a:gridCol>
                <a:gridCol w="711417">
                  <a:extLst>
                    <a:ext uri="{9D8B030D-6E8A-4147-A177-3AD203B41FA5}">
                      <a16:colId xmlns:a16="http://schemas.microsoft.com/office/drawing/2014/main" xmlns="" val="20010"/>
                    </a:ext>
                  </a:extLst>
                </a:gridCol>
              </a:tblGrid>
              <a:tr h="140409">
                <a:tc gridSpan="11">
                  <a:txBody>
                    <a:bodyPr/>
                    <a:lstStyle/>
                    <a:p>
                      <a:endParaRPr sz="800" dirty="0">
                        <a:latin typeface="Arial"/>
                        <a:cs typeface="Arial"/>
                      </a:endParaRPr>
                    </a:p>
                  </a:txBody>
                  <a:tcPr marL="0" marR="0" marT="0" marB="0">
                    <a:lnB w="3029">
                      <a:solidFill>
                        <a:srgbClr val="C0C0C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xmlns="" val="10000"/>
                  </a:ext>
                </a:extLst>
              </a:tr>
              <a:tr h="545395">
                <a:tc>
                  <a:txBody>
                    <a:bodyPr/>
                    <a:lstStyle/>
                    <a:p>
                      <a:endParaRPr sz="800" dirty="0">
                        <a:latin typeface="Arial"/>
                        <a:cs typeface="Arial"/>
                      </a:endParaRP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solidFill>
                      <a:srgbClr val="0066CC"/>
                    </a:solidFill>
                  </a:tcPr>
                </a:tc>
                <a:tc>
                  <a:txBody>
                    <a:bodyPr/>
                    <a:lstStyle/>
                    <a:p>
                      <a:pPr marL="170815">
                        <a:lnSpc>
                          <a:spcPct val="100000"/>
                        </a:lnSpc>
                      </a:pPr>
                      <a:endParaRPr sz="800" dirty="0">
                        <a:latin typeface="Tahoma"/>
                        <a:cs typeface="Tahoma"/>
                      </a:endParaRP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solidFill>
                      <a:srgbClr val="0066CC"/>
                    </a:solidFill>
                  </a:tcPr>
                </a:tc>
                <a:tc>
                  <a:txBody>
                    <a:bodyPr/>
                    <a:lstStyle/>
                    <a:p>
                      <a:pPr marL="1105535">
                        <a:lnSpc>
                          <a:spcPct val="100000"/>
                        </a:lnSpc>
                      </a:pPr>
                      <a:r>
                        <a:rPr lang="en-US" sz="800" b="1" dirty="0">
                          <a:solidFill>
                            <a:srgbClr val="FFFFFF"/>
                          </a:solidFill>
                          <a:latin typeface="Tahoma"/>
                          <a:cs typeface="Tahoma"/>
                        </a:rPr>
                        <a:t>High Cost Claimants by </a:t>
                      </a:r>
                      <a:r>
                        <a:rPr sz="800" b="1" dirty="0">
                          <a:solidFill>
                            <a:srgbClr val="FFFFFF"/>
                          </a:solidFill>
                          <a:latin typeface="Tahoma"/>
                          <a:cs typeface="Tahoma"/>
                        </a:rPr>
                        <a:t>Most Costly Diagnosis</a:t>
                      </a:r>
                      <a:endParaRPr sz="800" dirty="0">
                        <a:latin typeface="Tahoma"/>
                        <a:cs typeface="Tahoma"/>
                      </a:endParaRP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solidFill>
                      <a:srgbClr val="0066CC"/>
                    </a:solidFill>
                  </a:tcPr>
                </a:tc>
                <a:tc>
                  <a:txBody>
                    <a:bodyPr/>
                    <a:lstStyle/>
                    <a:p>
                      <a:pPr marL="207010" marR="193040" indent="-13970" algn="just">
                        <a:lnSpc>
                          <a:spcPct val="101299"/>
                        </a:lnSpc>
                      </a:pPr>
                      <a:r>
                        <a:rPr sz="800" b="1" dirty="0">
                          <a:solidFill>
                            <a:srgbClr val="FFFFFF"/>
                          </a:solidFill>
                          <a:latin typeface="Tahoma"/>
                          <a:cs typeface="Tahoma"/>
                        </a:rPr>
                        <a:t>Prior Plan Cost</a:t>
                      </a:r>
                      <a:endParaRPr sz="800" dirty="0">
                        <a:latin typeface="Tahoma"/>
                        <a:cs typeface="Tahoma"/>
                      </a:endParaRP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solidFill>
                      <a:srgbClr val="0066CC"/>
                    </a:solidFill>
                  </a:tcPr>
                </a:tc>
                <a:tc>
                  <a:txBody>
                    <a:bodyPr/>
                    <a:lstStyle/>
                    <a:p>
                      <a:pPr marL="258445" marR="160655" indent="-97790">
                        <a:lnSpc>
                          <a:spcPct val="101299"/>
                        </a:lnSpc>
                      </a:pPr>
                      <a:r>
                        <a:rPr sz="800" b="1" dirty="0">
                          <a:solidFill>
                            <a:srgbClr val="FFFFFF"/>
                          </a:solidFill>
                          <a:latin typeface="Tahoma"/>
                          <a:cs typeface="Tahoma"/>
                        </a:rPr>
                        <a:t>Current Plan Cost</a:t>
                      </a:r>
                      <a:endParaRPr sz="800" dirty="0">
                        <a:latin typeface="Tahoma"/>
                        <a:cs typeface="Tahoma"/>
                      </a:endParaRP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solidFill>
                      <a:srgbClr val="0066CC"/>
                    </a:solidFill>
                  </a:tcPr>
                </a:tc>
                <a:tc>
                  <a:txBody>
                    <a:bodyPr/>
                    <a:lstStyle/>
                    <a:p>
                      <a:pPr marL="90805">
                        <a:lnSpc>
                          <a:spcPct val="100000"/>
                        </a:lnSpc>
                      </a:pPr>
                      <a:r>
                        <a:rPr sz="800" b="1" dirty="0">
                          <a:solidFill>
                            <a:srgbClr val="FFFFFF"/>
                          </a:solidFill>
                          <a:latin typeface="Tahoma"/>
                          <a:cs typeface="Tahoma"/>
                        </a:rPr>
                        <a:t>UM</a:t>
                      </a:r>
                      <a:endParaRPr sz="800" dirty="0">
                        <a:latin typeface="Tahoma"/>
                        <a:cs typeface="Tahoma"/>
                      </a:endParaRP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solidFill>
                      <a:srgbClr val="0066CC"/>
                    </a:solidFill>
                  </a:tcPr>
                </a:tc>
                <a:tc>
                  <a:txBody>
                    <a:bodyPr/>
                    <a:lstStyle/>
                    <a:p>
                      <a:pPr marL="90805">
                        <a:lnSpc>
                          <a:spcPct val="100000"/>
                        </a:lnSpc>
                      </a:pPr>
                      <a:r>
                        <a:rPr sz="800" b="1" dirty="0">
                          <a:solidFill>
                            <a:srgbClr val="FFFFFF"/>
                          </a:solidFill>
                          <a:latin typeface="Tahoma"/>
                          <a:cs typeface="Tahoma"/>
                        </a:rPr>
                        <a:t>CM</a:t>
                      </a:r>
                      <a:endParaRPr sz="800" dirty="0">
                        <a:latin typeface="Tahoma"/>
                        <a:cs typeface="Tahoma"/>
                      </a:endParaRP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solidFill>
                      <a:srgbClr val="0066CC"/>
                    </a:solidFill>
                  </a:tcPr>
                </a:tc>
                <a:tc>
                  <a:txBody>
                    <a:bodyPr/>
                    <a:lstStyle/>
                    <a:p>
                      <a:pPr marL="90805">
                        <a:lnSpc>
                          <a:spcPct val="100000"/>
                        </a:lnSpc>
                      </a:pPr>
                      <a:r>
                        <a:rPr sz="800" b="1" dirty="0">
                          <a:solidFill>
                            <a:srgbClr val="FFFFFF"/>
                          </a:solidFill>
                          <a:latin typeface="Tahoma"/>
                          <a:cs typeface="Tahoma"/>
                        </a:rPr>
                        <a:t>DM</a:t>
                      </a:r>
                      <a:endParaRPr sz="800" dirty="0">
                        <a:latin typeface="Tahoma"/>
                        <a:cs typeface="Tahoma"/>
                      </a:endParaRP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solidFill>
                      <a:srgbClr val="0066CC"/>
                    </a:solidFill>
                  </a:tcPr>
                </a:tc>
                <a:tc>
                  <a:txBody>
                    <a:bodyPr/>
                    <a:lstStyle/>
                    <a:p>
                      <a:pPr marL="90805" marR="91440" indent="0" algn="ctr">
                        <a:lnSpc>
                          <a:spcPct val="101299"/>
                        </a:lnSpc>
                      </a:pPr>
                      <a:r>
                        <a:rPr sz="800" b="1" dirty="0">
                          <a:solidFill>
                            <a:srgbClr val="FFFFFF"/>
                          </a:solidFill>
                          <a:latin typeface="Tahoma"/>
                          <a:cs typeface="Tahoma"/>
                        </a:rPr>
                        <a:t>Rx Sp CM</a:t>
                      </a:r>
                      <a:endParaRPr sz="800" dirty="0">
                        <a:latin typeface="Tahoma"/>
                        <a:cs typeface="Tahoma"/>
                      </a:endParaRP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solidFill>
                      <a:srgbClr val="0066CC"/>
                    </a:solidFill>
                  </a:tcPr>
                </a:tc>
                <a:tc>
                  <a:txBody>
                    <a:bodyPr/>
                    <a:lstStyle/>
                    <a:p>
                      <a:pPr marL="127000" marR="90805" indent="-36830">
                        <a:lnSpc>
                          <a:spcPct val="101299"/>
                        </a:lnSpc>
                      </a:pPr>
                      <a:endParaRPr sz="800" dirty="0">
                        <a:latin typeface="Tahoma"/>
                        <a:cs typeface="Tahoma"/>
                      </a:endParaRP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solidFill>
                      <a:srgbClr val="0066CC"/>
                    </a:solidFill>
                  </a:tcPr>
                </a:tc>
                <a:tc>
                  <a:txBody>
                    <a:bodyPr/>
                    <a:lstStyle/>
                    <a:p>
                      <a:pPr marL="90805" marR="90805" indent="-635" algn="ctr">
                        <a:lnSpc>
                          <a:spcPct val="101299"/>
                        </a:lnSpc>
                      </a:pPr>
                      <a:endParaRPr sz="800" dirty="0">
                        <a:latin typeface="Tahoma"/>
                        <a:cs typeface="Tahoma"/>
                      </a:endParaRP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solidFill>
                      <a:srgbClr val="0066CC"/>
                    </a:solidFill>
                  </a:tcPr>
                </a:tc>
                <a:extLst>
                  <a:ext uri="{0D108BD9-81ED-4DB2-BD59-A6C34878D82A}">
                    <a16:rowId xmlns:a16="http://schemas.microsoft.com/office/drawing/2014/main" xmlns="" val="10001"/>
                  </a:ext>
                </a:extLst>
              </a:tr>
              <a:tr h="212237">
                <a:tc>
                  <a:txBody>
                    <a:bodyPr/>
                    <a:lstStyle/>
                    <a:p>
                      <a:pPr marL="45085">
                        <a:lnSpc>
                          <a:spcPct val="100000"/>
                        </a:lnSpc>
                      </a:pPr>
                      <a:r>
                        <a:rPr sz="800" dirty="0">
                          <a:latin typeface="Tahoma"/>
                          <a:cs typeface="Tahoma"/>
                        </a:rPr>
                        <a:t>1</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solidFill>
                      <a:srgbClr val="DDEDFF"/>
                    </a:solidFill>
                  </a:tcPr>
                </a:tc>
                <a:tc>
                  <a:txBody>
                    <a:bodyPr/>
                    <a:lstStyle/>
                    <a:p>
                      <a:pPr marL="45085">
                        <a:lnSpc>
                          <a:spcPct val="100000"/>
                        </a:lnSpc>
                      </a:pPr>
                      <a:endParaRPr sz="800" dirty="0">
                        <a:latin typeface="Tahoma"/>
                        <a:cs typeface="Tahoma"/>
                      </a:endParaRP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solidFill>
                      <a:srgbClr val="DDEDFF"/>
                    </a:solidFill>
                  </a:tcPr>
                </a:tc>
                <a:tc>
                  <a:txBody>
                    <a:bodyPr/>
                    <a:lstStyle/>
                    <a:p>
                      <a:pPr marL="45085">
                        <a:lnSpc>
                          <a:spcPct val="100000"/>
                        </a:lnSpc>
                      </a:pPr>
                      <a:r>
                        <a:rPr sz="800" dirty="0">
                          <a:latin typeface="Tahoma"/>
                          <a:cs typeface="Tahoma"/>
                        </a:rPr>
                        <a:t>196 Secondary and Unspecified Malignant Neoplasm of Lymph N</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solidFill>
                      <a:srgbClr val="DDEDFF"/>
                    </a:solidFill>
                  </a:tcPr>
                </a:tc>
                <a:tc>
                  <a:txBody>
                    <a:bodyPr/>
                    <a:lstStyle/>
                    <a:p>
                      <a:pPr marL="90805">
                        <a:lnSpc>
                          <a:spcPct val="100000"/>
                        </a:lnSpc>
                      </a:pPr>
                      <a:r>
                        <a:rPr sz="800" dirty="0">
                          <a:latin typeface="Tahoma"/>
                          <a:cs typeface="Tahoma"/>
                        </a:rPr>
                        <a:t>$335,633</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solidFill>
                      <a:srgbClr val="DDEDFF"/>
                    </a:solidFill>
                  </a:tcPr>
                </a:tc>
                <a:tc>
                  <a:txBody>
                    <a:bodyPr/>
                    <a:lstStyle/>
                    <a:p>
                      <a:pPr marL="90805">
                        <a:lnSpc>
                          <a:spcPct val="100000"/>
                        </a:lnSpc>
                      </a:pPr>
                      <a:r>
                        <a:rPr sz="800" dirty="0">
                          <a:latin typeface="Tahoma"/>
                          <a:cs typeface="Tahoma"/>
                        </a:rPr>
                        <a:t>$1,063,623</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solidFill>
                      <a:srgbClr val="DDEDFF"/>
                    </a:solidFill>
                  </a:tcPr>
                </a:tc>
                <a:tc>
                  <a:txBody>
                    <a:bodyPr/>
                    <a:lstStyle/>
                    <a:p>
                      <a:pPr marL="86995">
                        <a:lnSpc>
                          <a:spcPct val="100000"/>
                        </a:lnSpc>
                      </a:pPr>
                      <a:r>
                        <a:rPr sz="800" dirty="0">
                          <a:latin typeface="Tahoma"/>
                          <a:cs typeface="Tahoma"/>
                        </a:rPr>
                        <a:t>YES</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solidFill>
                      <a:srgbClr val="DDEDFF"/>
                    </a:solidFill>
                  </a:tcPr>
                </a:tc>
                <a:tc>
                  <a:txBody>
                    <a:bodyPr/>
                    <a:lstStyle/>
                    <a:p>
                      <a:pPr marL="82550">
                        <a:lnSpc>
                          <a:spcPct val="100000"/>
                        </a:lnSpc>
                      </a:pPr>
                      <a:r>
                        <a:rPr sz="800" dirty="0">
                          <a:latin typeface="Tahoma"/>
                          <a:cs typeface="Tahoma"/>
                        </a:rPr>
                        <a:t>YES</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solidFill>
                      <a:srgbClr val="DDEDFF"/>
                    </a:solidFill>
                  </a:tcPr>
                </a:tc>
                <a:tc>
                  <a:txBody>
                    <a:bodyPr/>
                    <a:lstStyle/>
                    <a:p>
                      <a:pPr marL="113664">
                        <a:lnSpc>
                          <a:spcPct val="100000"/>
                        </a:lnSpc>
                      </a:pPr>
                      <a:r>
                        <a:rPr sz="800" dirty="0">
                          <a:latin typeface="Tahoma"/>
                          <a:cs typeface="Tahoma"/>
                        </a:rPr>
                        <a:t>NA</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solidFill>
                      <a:srgbClr val="DDEDFF"/>
                    </a:solidFill>
                  </a:tcPr>
                </a:tc>
                <a:tc>
                  <a:txBody>
                    <a:bodyPr/>
                    <a:lstStyle/>
                    <a:p>
                      <a:pPr marL="90170">
                        <a:lnSpc>
                          <a:spcPct val="100000"/>
                        </a:lnSpc>
                      </a:pPr>
                      <a:r>
                        <a:rPr sz="800" dirty="0">
                          <a:latin typeface="Tahoma"/>
                          <a:cs typeface="Tahoma"/>
                        </a:rPr>
                        <a:t>NA</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solidFill>
                      <a:srgbClr val="DDEDFF"/>
                    </a:solidFill>
                  </a:tcPr>
                </a:tc>
                <a:tc>
                  <a:txBody>
                    <a:bodyPr/>
                    <a:lstStyle/>
                    <a:p>
                      <a:pPr marL="161290">
                        <a:lnSpc>
                          <a:spcPct val="100000"/>
                        </a:lnSpc>
                      </a:pPr>
                      <a:endParaRPr sz="800" dirty="0">
                        <a:latin typeface="Tahoma"/>
                        <a:cs typeface="Tahoma"/>
                      </a:endParaRP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solidFill>
                      <a:srgbClr val="DDEDFF"/>
                    </a:solidFill>
                  </a:tcPr>
                </a:tc>
                <a:tc>
                  <a:txBody>
                    <a:bodyPr/>
                    <a:lstStyle/>
                    <a:p>
                      <a:pPr marR="0" algn="ctr">
                        <a:lnSpc>
                          <a:spcPct val="100000"/>
                        </a:lnSpc>
                      </a:pPr>
                      <a:endParaRPr sz="800" dirty="0">
                        <a:latin typeface="Tahoma"/>
                        <a:cs typeface="Tahoma"/>
                      </a:endParaRP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solidFill>
                      <a:srgbClr val="DDEDFF"/>
                    </a:solidFill>
                  </a:tcPr>
                </a:tc>
                <a:extLst>
                  <a:ext uri="{0D108BD9-81ED-4DB2-BD59-A6C34878D82A}">
                    <a16:rowId xmlns:a16="http://schemas.microsoft.com/office/drawing/2014/main" xmlns="" val="10002"/>
                  </a:ext>
                </a:extLst>
              </a:tr>
              <a:tr h="212184">
                <a:tc>
                  <a:txBody>
                    <a:bodyPr/>
                    <a:lstStyle/>
                    <a:p>
                      <a:pPr marL="45085">
                        <a:lnSpc>
                          <a:spcPct val="100000"/>
                        </a:lnSpc>
                      </a:pPr>
                      <a:r>
                        <a:rPr sz="800" dirty="0">
                          <a:latin typeface="Tahoma"/>
                          <a:cs typeface="Tahoma"/>
                        </a:rPr>
                        <a:t>2</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tcPr>
                </a:tc>
                <a:tc>
                  <a:txBody>
                    <a:bodyPr/>
                    <a:lstStyle/>
                    <a:p>
                      <a:pPr marL="45085">
                        <a:lnSpc>
                          <a:spcPct val="100000"/>
                        </a:lnSpc>
                      </a:pPr>
                      <a:endParaRPr sz="800" dirty="0">
                        <a:latin typeface="Tahoma"/>
                        <a:cs typeface="Tahoma"/>
                      </a:endParaRP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tcPr>
                </a:tc>
                <a:tc>
                  <a:txBody>
                    <a:bodyPr/>
                    <a:lstStyle/>
                    <a:p>
                      <a:pPr marL="45085">
                        <a:lnSpc>
                          <a:spcPct val="100000"/>
                        </a:lnSpc>
                      </a:pPr>
                      <a:r>
                        <a:rPr sz="800" dirty="0">
                          <a:latin typeface="Tahoma"/>
                          <a:cs typeface="Tahoma"/>
                        </a:rPr>
                        <a:t>238 Neoplasm of Uncertain Behavior of Other and Unspecified</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tcPr>
                </a:tc>
                <a:tc>
                  <a:txBody>
                    <a:bodyPr/>
                    <a:lstStyle/>
                    <a:p>
                      <a:pPr marL="156845">
                        <a:lnSpc>
                          <a:spcPct val="100000"/>
                        </a:lnSpc>
                      </a:pPr>
                      <a:r>
                        <a:rPr sz="800" dirty="0">
                          <a:latin typeface="Tahoma"/>
                          <a:cs typeface="Tahoma"/>
                        </a:rPr>
                        <a:t>$13,124</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tcPr>
                </a:tc>
                <a:tc>
                  <a:txBody>
                    <a:bodyPr/>
                    <a:lstStyle/>
                    <a:p>
                      <a:pPr marL="193675">
                        <a:lnSpc>
                          <a:spcPct val="100000"/>
                        </a:lnSpc>
                      </a:pPr>
                      <a:r>
                        <a:rPr sz="800" dirty="0">
                          <a:latin typeface="Tahoma"/>
                          <a:cs typeface="Tahoma"/>
                        </a:rPr>
                        <a:t>$441,920</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tcPr>
                </a:tc>
                <a:tc>
                  <a:txBody>
                    <a:bodyPr/>
                    <a:lstStyle/>
                    <a:p>
                      <a:pPr marL="112395">
                        <a:lnSpc>
                          <a:spcPct val="100000"/>
                        </a:lnSpc>
                      </a:pPr>
                      <a:r>
                        <a:rPr sz="800" dirty="0">
                          <a:latin typeface="Tahoma"/>
                          <a:cs typeface="Tahoma"/>
                        </a:rPr>
                        <a:t>NA</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tcPr>
                </a:tc>
                <a:tc>
                  <a:txBody>
                    <a:bodyPr/>
                    <a:lstStyle/>
                    <a:p>
                      <a:pPr marL="107950">
                        <a:lnSpc>
                          <a:spcPct val="100000"/>
                        </a:lnSpc>
                      </a:pPr>
                      <a:r>
                        <a:rPr sz="800" dirty="0">
                          <a:latin typeface="Tahoma"/>
                          <a:cs typeface="Tahoma"/>
                        </a:rPr>
                        <a:t>NA</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tcPr>
                </a:tc>
                <a:tc>
                  <a:txBody>
                    <a:bodyPr/>
                    <a:lstStyle/>
                    <a:p>
                      <a:pPr marL="113664">
                        <a:lnSpc>
                          <a:spcPct val="100000"/>
                        </a:lnSpc>
                      </a:pPr>
                      <a:r>
                        <a:rPr sz="800" dirty="0">
                          <a:latin typeface="Tahoma"/>
                          <a:cs typeface="Tahoma"/>
                        </a:rPr>
                        <a:t>NA</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tcPr>
                </a:tc>
                <a:tc>
                  <a:txBody>
                    <a:bodyPr/>
                    <a:lstStyle/>
                    <a:p>
                      <a:pPr marL="90170">
                        <a:lnSpc>
                          <a:spcPct val="100000"/>
                        </a:lnSpc>
                      </a:pPr>
                      <a:r>
                        <a:rPr sz="800" dirty="0">
                          <a:latin typeface="Tahoma"/>
                          <a:cs typeface="Tahoma"/>
                        </a:rPr>
                        <a:t>NA</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tcPr>
                </a:tc>
                <a:tc>
                  <a:txBody>
                    <a:bodyPr/>
                    <a:lstStyle/>
                    <a:p>
                      <a:pPr marL="161290">
                        <a:lnSpc>
                          <a:spcPct val="100000"/>
                        </a:lnSpc>
                      </a:pPr>
                      <a:endParaRPr sz="800" dirty="0">
                        <a:latin typeface="Tahoma"/>
                        <a:cs typeface="Tahoma"/>
                      </a:endParaRP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tcPr>
                </a:tc>
                <a:tc>
                  <a:txBody>
                    <a:bodyPr/>
                    <a:lstStyle/>
                    <a:p>
                      <a:pPr marR="0" algn="ctr">
                        <a:lnSpc>
                          <a:spcPct val="100000"/>
                        </a:lnSpc>
                      </a:pPr>
                      <a:endParaRPr sz="800" dirty="0">
                        <a:latin typeface="Tahoma"/>
                        <a:cs typeface="Tahoma"/>
                      </a:endParaRP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tcPr>
                </a:tc>
                <a:extLst>
                  <a:ext uri="{0D108BD9-81ED-4DB2-BD59-A6C34878D82A}">
                    <a16:rowId xmlns:a16="http://schemas.microsoft.com/office/drawing/2014/main" xmlns="" val="10003"/>
                  </a:ext>
                </a:extLst>
              </a:tr>
              <a:tr h="212210">
                <a:tc>
                  <a:txBody>
                    <a:bodyPr/>
                    <a:lstStyle/>
                    <a:p>
                      <a:pPr marL="45085">
                        <a:lnSpc>
                          <a:spcPct val="100000"/>
                        </a:lnSpc>
                      </a:pPr>
                      <a:r>
                        <a:rPr sz="800" dirty="0">
                          <a:latin typeface="Tahoma"/>
                          <a:cs typeface="Tahoma"/>
                        </a:rPr>
                        <a:t>3</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solidFill>
                      <a:srgbClr val="DDEDFF"/>
                    </a:solidFill>
                  </a:tcPr>
                </a:tc>
                <a:tc>
                  <a:txBody>
                    <a:bodyPr/>
                    <a:lstStyle/>
                    <a:p>
                      <a:pPr marL="45085">
                        <a:lnSpc>
                          <a:spcPct val="100000"/>
                        </a:lnSpc>
                      </a:pPr>
                      <a:endParaRPr sz="800" dirty="0">
                        <a:latin typeface="Tahoma"/>
                        <a:cs typeface="Tahoma"/>
                      </a:endParaRP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solidFill>
                      <a:srgbClr val="DDEDFF"/>
                    </a:solidFill>
                  </a:tcPr>
                </a:tc>
                <a:tc>
                  <a:txBody>
                    <a:bodyPr/>
                    <a:lstStyle/>
                    <a:p>
                      <a:pPr marL="45085">
                        <a:lnSpc>
                          <a:spcPct val="100000"/>
                        </a:lnSpc>
                      </a:pPr>
                      <a:r>
                        <a:rPr sz="800" dirty="0">
                          <a:latin typeface="Tahoma"/>
                          <a:cs typeface="Tahoma"/>
                        </a:rPr>
                        <a:t>227 Benign Neoplasm of Other Endocrine Glands and Related S</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solidFill>
                      <a:srgbClr val="DDEDFF"/>
                    </a:solidFill>
                  </a:tcPr>
                </a:tc>
                <a:tc>
                  <a:txBody>
                    <a:bodyPr/>
                    <a:lstStyle/>
                    <a:p>
                      <a:pPr marL="90805">
                        <a:lnSpc>
                          <a:spcPct val="100000"/>
                        </a:lnSpc>
                      </a:pPr>
                      <a:r>
                        <a:rPr sz="800" dirty="0">
                          <a:latin typeface="Tahoma"/>
                          <a:cs typeface="Tahoma"/>
                        </a:rPr>
                        <a:t>$103,889</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solidFill>
                      <a:srgbClr val="DDEDFF"/>
                    </a:solidFill>
                  </a:tcPr>
                </a:tc>
                <a:tc>
                  <a:txBody>
                    <a:bodyPr/>
                    <a:lstStyle/>
                    <a:p>
                      <a:pPr marL="193675">
                        <a:lnSpc>
                          <a:spcPct val="100000"/>
                        </a:lnSpc>
                      </a:pPr>
                      <a:r>
                        <a:rPr sz="800" dirty="0">
                          <a:latin typeface="Tahoma"/>
                          <a:cs typeface="Tahoma"/>
                        </a:rPr>
                        <a:t>$393,046</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solidFill>
                      <a:srgbClr val="DDEDFF"/>
                    </a:solidFill>
                  </a:tcPr>
                </a:tc>
                <a:tc>
                  <a:txBody>
                    <a:bodyPr/>
                    <a:lstStyle/>
                    <a:p>
                      <a:pPr marL="86995">
                        <a:lnSpc>
                          <a:spcPct val="100000"/>
                        </a:lnSpc>
                      </a:pPr>
                      <a:r>
                        <a:rPr sz="800" dirty="0">
                          <a:latin typeface="Tahoma"/>
                          <a:cs typeface="Tahoma"/>
                        </a:rPr>
                        <a:t>YES</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solidFill>
                      <a:srgbClr val="DDEDFF"/>
                    </a:solidFill>
                  </a:tcPr>
                </a:tc>
                <a:tc>
                  <a:txBody>
                    <a:bodyPr/>
                    <a:lstStyle/>
                    <a:p>
                      <a:pPr marL="82550">
                        <a:lnSpc>
                          <a:spcPct val="100000"/>
                        </a:lnSpc>
                      </a:pPr>
                      <a:r>
                        <a:rPr sz="800" dirty="0">
                          <a:latin typeface="Tahoma"/>
                          <a:cs typeface="Tahoma"/>
                        </a:rPr>
                        <a:t>YES</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solidFill>
                      <a:srgbClr val="DDEDFF"/>
                    </a:solidFill>
                  </a:tcPr>
                </a:tc>
                <a:tc>
                  <a:txBody>
                    <a:bodyPr/>
                    <a:lstStyle/>
                    <a:p>
                      <a:pPr marL="88265">
                        <a:lnSpc>
                          <a:spcPct val="100000"/>
                        </a:lnSpc>
                      </a:pPr>
                      <a:r>
                        <a:rPr sz="800" dirty="0">
                          <a:latin typeface="Tahoma"/>
                          <a:cs typeface="Tahoma"/>
                        </a:rPr>
                        <a:t>YES</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solidFill>
                      <a:srgbClr val="DDEDFF"/>
                    </a:solidFill>
                  </a:tcPr>
                </a:tc>
                <a:tc>
                  <a:txBody>
                    <a:bodyPr/>
                    <a:lstStyle/>
                    <a:p>
                      <a:pPr marL="90170">
                        <a:lnSpc>
                          <a:spcPct val="100000"/>
                        </a:lnSpc>
                      </a:pPr>
                      <a:r>
                        <a:rPr sz="800" dirty="0">
                          <a:latin typeface="Tahoma"/>
                          <a:cs typeface="Tahoma"/>
                        </a:rPr>
                        <a:t>NA</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solidFill>
                      <a:srgbClr val="DDEDFF"/>
                    </a:solidFill>
                  </a:tcPr>
                </a:tc>
                <a:tc>
                  <a:txBody>
                    <a:bodyPr/>
                    <a:lstStyle/>
                    <a:p>
                      <a:pPr marL="161290">
                        <a:lnSpc>
                          <a:spcPct val="100000"/>
                        </a:lnSpc>
                      </a:pPr>
                      <a:endParaRPr sz="800" dirty="0">
                        <a:latin typeface="Tahoma"/>
                        <a:cs typeface="Tahoma"/>
                      </a:endParaRP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solidFill>
                      <a:srgbClr val="DDEDFF"/>
                    </a:solidFill>
                  </a:tcPr>
                </a:tc>
                <a:tc>
                  <a:txBody>
                    <a:bodyPr/>
                    <a:lstStyle/>
                    <a:p>
                      <a:pPr marR="0" algn="ctr">
                        <a:lnSpc>
                          <a:spcPct val="100000"/>
                        </a:lnSpc>
                      </a:pPr>
                      <a:endParaRPr sz="800" dirty="0">
                        <a:latin typeface="Tahoma"/>
                        <a:cs typeface="Tahoma"/>
                      </a:endParaRP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solidFill>
                      <a:srgbClr val="DDEDFF"/>
                    </a:solidFill>
                  </a:tcPr>
                </a:tc>
                <a:extLst>
                  <a:ext uri="{0D108BD9-81ED-4DB2-BD59-A6C34878D82A}">
                    <a16:rowId xmlns:a16="http://schemas.microsoft.com/office/drawing/2014/main" xmlns="" val="10004"/>
                  </a:ext>
                </a:extLst>
              </a:tr>
              <a:tr h="212263">
                <a:tc>
                  <a:txBody>
                    <a:bodyPr/>
                    <a:lstStyle/>
                    <a:p>
                      <a:pPr marL="45085">
                        <a:lnSpc>
                          <a:spcPct val="100000"/>
                        </a:lnSpc>
                      </a:pPr>
                      <a:r>
                        <a:rPr sz="800" dirty="0">
                          <a:latin typeface="Tahoma"/>
                          <a:cs typeface="Tahoma"/>
                        </a:rPr>
                        <a:t>4</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tcPr>
                </a:tc>
                <a:tc>
                  <a:txBody>
                    <a:bodyPr/>
                    <a:lstStyle/>
                    <a:p>
                      <a:pPr marL="45085">
                        <a:lnSpc>
                          <a:spcPct val="100000"/>
                        </a:lnSpc>
                      </a:pPr>
                      <a:endParaRPr sz="800" dirty="0">
                        <a:latin typeface="Tahoma"/>
                        <a:cs typeface="Tahoma"/>
                      </a:endParaRP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tcPr>
                </a:tc>
                <a:tc>
                  <a:txBody>
                    <a:bodyPr/>
                    <a:lstStyle/>
                    <a:p>
                      <a:pPr marL="45085">
                        <a:lnSpc>
                          <a:spcPct val="100000"/>
                        </a:lnSpc>
                      </a:pPr>
                      <a:r>
                        <a:rPr sz="800" dirty="0">
                          <a:latin typeface="Tahoma"/>
                          <a:cs typeface="Tahoma"/>
                        </a:rPr>
                        <a:t>572 Liver Abscess and Sequelae of Chronic Liver Disease</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tcPr>
                </a:tc>
                <a:tc>
                  <a:txBody>
                    <a:bodyPr/>
                    <a:lstStyle/>
                    <a:p>
                      <a:pPr marL="156845">
                        <a:lnSpc>
                          <a:spcPct val="100000"/>
                        </a:lnSpc>
                      </a:pPr>
                      <a:r>
                        <a:rPr sz="800" dirty="0">
                          <a:latin typeface="Tahoma"/>
                          <a:cs typeface="Tahoma"/>
                        </a:rPr>
                        <a:t>$47,576</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tcPr>
                </a:tc>
                <a:tc>
                  <a:txBody>
                    <a:bodyPr/>
                    <a:lstStyle/>
                    <a:p>
                      <a:pPr marL="193675">
                        <a:lnSpc>
                          <a:spcPct val="100000"/>
                        </a:lnSpc>
                      </a:pPr>
                      <a:r>
                        <a:rPr sz="800" dirty="0">
                          <a:latin typeface="Tahoma"/>
                          <a:cs typeface="Tahoma"/>
                        </a:rPr>
                        <a:t>$260,259</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tcPr>
                </a:tc>
                <a:tc>
                  <a:txBody>
                    <a:bodyPr/>
                    <a:lstStyle/>
                    <a:p>
                      <a:pPr marL="86995">
                        <a:lnSpc>
                          <a:spcPct val="100000"/>
                        </a:lnSpc>
                      </a:pPr>
                      <a:r>
                        <a:rPr sz="800" dirty="0">
                          <a:latin typeface="Tahoma"/>
                          <a:cs typeface="Tahoma"/>
                        </a:rPr>
                        <a:t>YES</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tcPr>
                </a:tc>
                <a:tc>
                  <a:txBody>
                    <a:bodyPr/>
                    <a:lstStyle/>
                    <a:p>
                      <a:pPr marL="107950">
                        <a:lnSpc>
                          <a:spcPct val="100000"/>
                        </a:lnSpc>
                      </a:pPr>
                      <a:r>
                        <a:rPr sz="800" dirty="0">
                          <a:latin typeface="Tahoma"/>
                          <a:cs typeface="Tahoma"/>
                        </a:rPr>
                        <a:t>NA</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tcPr>
                </a:tc>
                <a:tc>
                  <a:txBody>
                    <a:bodyPr/>
                    <a:lstStyle/>
                    <a:p>
                      <a:pPr marL="88265">
                        <a:lnSpc>
                          <a:spcPct val="100000"/>
                        </a:lnSpc>
                      </a:pPr>
                      <a:r>
                        <a:rPr sz="800" dirty="0">
                          <a:latin typeface="Tahoma"/>
                          <a:cs typeface="Tahoma"/>
                        </a:rPr>
                        <a:t>YES</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tcPr>
                </a:tc>
                <a:tc>
                  <a:txBody>
                    <a:bodyPr/>
                    <a:lstStyle/>
                    <a:p>
                      <a:pPr marL="90170">
                        <a:lnSpc>
                          <a:spcPct val="100000"/>
                        </a:lnSpc>
                      </a:pPr>
                      <a:r>
                        <a:rPr sz="800" dirty="0">
                          <a:latin typeface="Tahoma"/>
                          <a:cs typeface="Tahoma"/>
                        </a:rPr>
                        <a:t>NA</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tcPr>
                </a:tc>
                <a:tc>
                  <a:txBody>
                    <a:bodyPr/>
                    <a:lstStyle/>
                    <a:p>
                      <a:pPr marL="161290">
                        <a:lnSpc>
                          <a:spcPct val="100000"/>
                        </a:lnSpc>
                      </a:pPr>
                      <a:endParaRPr sz="800" dirty="0">
                        <a:latin typeface="Tahoma"/>
                        <a:cs typeface="Tahoma"/>
                      </a:endParaRP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tcPr>
                </a:tc>
                <a:tc>
                  <a:txBody>
                    <a:bodyPr/>
                    <a:lstStyle/>
                    <a:p>
                      <a:pPr marR="0" algn="ctr">
                        <a:lnSpc>
                          <a:spcPct val="100000"/>
                        </a:lnSpc>
                      </a:pPr>
                      <a:endParaRPr sz="800" dirty="0">
                        <a:latin typeface="Tahoma"/>
                        <a:cs typeface="Tahoma"/>
                      </a:endParaRP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tcPr>
                </a:tc>
                <a:extLst>
                  <a:ext uri="{0D108BD9-81ED-4DB2-BD59-A6C34878D82A}">
                    <a16:rowId xmlns:a16="http://schemas.microsoft.com/office/drawing/2014/main" xmlns="" val="10005"/>
                  </a:ext>
                </a:extLst>
              </a:tr>
              <a:tr h="212290">
                <a:tc>
                  <a:txBody>
                    <a:bodyPr/>
                    <a:lstStyle/>
                    <a:p>
                      <a:pPr marL="45085">
                        <a:lnSpc>
                          <a:spcPct val="100000"/>
                        </a:lnSpc>
                      </a:pPr>
                      <a:r>
                        <a:rPr sz="800" dirty="0">
                          <a:latin typeface="Tahoma"/>
                          <a:cs typeface="Tahoma"/>
                        </a:rPr>
                        <a:t>5</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solidFill>
                      <a:srgbClr val="DDEDFF"/>
                    </a:solidFill>
                  </a:tcPr>
                </a:tc>
                <a:tc>
                  <a:txBody>
                    <a:bodyPr/>
                    <a:lstStyle/>
                    <a:p>
                      <a:pPr marL="45085">
                        <a:lnSpc>
                          <a:spcPct val="100000"/>
                        </a:lnSpc>
                      </a:pPr>
                      <a:endParaRPr sz="800" dirty="0">
                        <a:latin typeface="Tahoma"/>
                        <a:cs typeface="Tahoma"/>
                      </a:endParaRP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solidFill>
                      <a:srgbClr val="DDEDFF"/>
                    </a:solidFill>
                  </a:tcPr>
                </a:tc>
                <a:tc>
                  <a:txBody>
                    <a:bodyPr/>
                    <a:lstStyle/>
                    <a:p>
                      <a:pPr marL="45085">
                        <a:lnSpc>
                          <a:spcPct val="100000"/>
                        </a:lnSpc>
                      </a:pPr>
                      <a:r>
                        <a:rPr sz="800" dirty="0">
                          <a:latin typeface="Tahoma"/>
                          <a:cs typeface="Tahoma"/>
                        </a:rPr>
                        <a:t>162 Malignant Neoplasm of Trachea, Bronchus, and Lung</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solidFill>
                      <a:srgbClr val="DDEDFF"/>
                    </a:solidFill>
                  </a:tcPr>
                </a:tc>
                <a:tc>
                  <a:txBody>
                    <a:bodyPr/>
                    <a:lstStyle/>
                    <a:p>
                      <a:pPr marL="156845">
                        <a:lnSpc>
                          <a:spcPct val="100000"/>
                        </a:lnSpc>
                      </a:pPr>
                      <a:r>
                        <a:rPr sz="800" dirty="0">
                          <a:latin typeface="Tahoma"/>
                          <a:cs typeface="Tahoma"/>
                        </a:rPr>
                        <a:t>$52,141</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solidFill>
                      <a:srgbClr val="DDEDFF"/>
                    </a:solidFill>
                  </a:tcPr>
                </a:tc>
                <a:tc>
                  <a:txBody>
                    <a:bodyPr/>
                    <a:lstStyle/>
                    <a:p>
                      <a:pPr marL="193675">
                        <a:lnSpc>
                          <a:spcPct val="100000"/>
                        </a:lnSpc>
                      </a:pPr>
                      <a:r>
                        <a:rPr sz="800" dirty="0">
                          <a:latin typeface="Tahoma"/>
                          <a:cs typeface="Tahoma"/>
                        </a:rPr>
                        <a:t>$191,355</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solidFill>
                      <a:srgbClr val="DDEDFF"/>
                    </a:solidFill>
                  </a:tcPr>
                </a:tc>
                <a:tc>
                  <a:txBody>
                    <a:bodyPr/>
                    <a:lstStyle/>
                    <a:p>
                      <a:pPr marL="106680">
                        <a:lnSpc>
                          <a:spcPct val="100000"/>
                        </a:lnSpc>
                      </a:pPr>
                      <a:r>
                        <a:rPr sz="800" dirty="0">
                          <a:latin typeface="Tahoma"/>
                          <a:cs typeface="Tahoma"/>
                        </a:rPr>
                        <a:t>NO</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solidFill>
                      <a:srgbClr val="DDEDFF"/>
                    </a:solidFill>
                  </a:tcPr>
                </a:tc>
                <a:tc>
                  <a:txBody>
                    <a:bodyPr/>
                    <a:lstStyle/>
                    <a:p>
                      <a:pPr marL="102235">
                        <a:lnSpc>
                          <a:spcPct val="100000"/>
                        </a:lnSpc>
                      </a:pPr>
                      <a:r>
                        <a:rPr sz="800" dirty="0">
                          <a:latin typeface="Tahoma"/>
                          <a:cs typeface="Tahoma"/>
                        </a:rPr>
                        <a:t>NO</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solidFill>
                      <a:srgbClr val="DDEDFF"/>
                    </a:solidFill>
                  </a:tcPr>
                </a:tc>
                <a:tc>
                  <a:txBody>
                    <a:bodyPr/>
                    <a:lstStyle/>
                    <a:p>
                      <a:pPr marL="107314">
                        <a:lnSpc>
                          <a:spcPct val="100000"/>
                        </a:lnSpc>
                      </a:pPr>
                      <a:r>
                        <a:rPr sz="800" dirty="0">
                          <a:latin typeface="Tahoma"/>
                          <a:cs typeface="Tahoma"/>
                        </a:rPr>
                        <a:t>NO</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solidFill>
                      <a:srgbClr val="DDEDFF"/>
                    </a:solidFill>
                  </a:tcPr>
                </a:tc>
                <a:tc>
                  <a:txBody>
                    <a:bodyPr/>
                    <a:lstStyle/>
                    <a:p>
                      <a:pPr marL="90170">
                        <a:lnSpc>
                          <a:spcPct val="100000"/>
                        </a:lnSpc>
                      </a:pPr>
                      <a:r>
                        <a:rPr sz="800" dirty="0">
                          <a:latin typeface="Tahoma"/>
                          <a:cs typeface="Tahoma"/>
                        </a:rPr>
                        <a:t>NA</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solidFill>
                      <a:srgbClr val="DDEDFF"/>
                    </a:solidFill>
                  </a:tcPr>
                </a:tc>
                <a:tc>
                  <a:txBody>
                    <a:bodyPr/>
                    <a:lstStyle/>
                    <a:p>
                      <a:pPr marL="116839">
                        <a:lnSpc>
                          <a:spcPct val="100000"/>
                        </a:lnSpc>
                      </a:pPr>
                      <a:endParaRPr sz="800" dirty="0">
                        <a:latin typeface="Tahoma"/>
                        <a:cs typeface="Tahoma"/>
                      </a:endParaRP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solidFill>
                      <a:srgbClr val="DDEDFF"/>
                    </a:solidFill>
                  </a:tcPr>
                </a:tc>
                <a:tc>
                  <a:txBody>
                    <a:bodyPr/>
                    <a:lstStyle/>
                    <a:p>
                      <a:pPr marL="0" algn="ctr">
                        <a:lnSpc>
                          <a:spcPct val="100000"/>
                        </a:lnSpc>
                      </a:pPr>
                      <a:endParaRPr sz="800" dirty="0">
                        <a:latin typeface="Tahoma"/>
                        <a:cs typeface="Tahoma"/>
                      </a:endParaRP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solidFill>
                      <a:srgbClr val="DDEDFF"/>
                    </a:solidFill>
                  </a:tcPr>
                </a:tc>
                <a:extLst>
                  <a:ext uri="{0D108BD9-81ED-4DB2-BD59-A6C34878D82A}">
                    <a16:rowId xmlns:a16="http://schemas.microsoft.com/office/drawing/2014/main" xmlns="" val="10006"/>
                  </a:ext>
                </a:extLst>
              </a:tr>
              <a:tr h="212184">
                <a:tc>
                  <a:txBody>
                    <a:bodyPr/>
                    <a:lstStyle/>
                    <a:p>
                      <a:pPr marL="45085">
                        <a:lnSpc>
                          <a:spcPct val="100000"/>
                        </a:lnSpc>
                      </a:pPr>
                      <a:r>
                        <a:rPr sz="800" dirty="0">
                          <a:latin typeface="Tahoma"/>
                          <a:cs typeface="Tahoma"/>
                        </a:rPr>
                        <a:t>6</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tcPr>
                </a:tc>
                <a:tc>
                  <a:txBody>
                    <a:bodyPr/>
                    <a:lstStyle/>
                    <a:p>
                      <a:pPr marL="45085">
                        <a:lnSpc>
                          <a:spcPct val="100000"/>
                        </a:lnSpc>
                      </a:pPr>
                      <a:endParaRPr sz="800" dirty="0">
                        <a:latin typeface="Tahoma"/>
                        <a:cs typeface="Tahoma"/>
                      </a:endParaRP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tcPr>
                </a:tc>
                <a:tc>
                  <a:txBody>
                    <a:bodyPr/>
                    <a:lstStyle/>
                    <a:p>
                      <a:pPr marL="45085">
                        <a:lnSpc>
                          <a:spcPct val="100000"/>
                        </a:lnSpc>
                      </a:pPr>
                      <a:r>
                        <a:rPr sz="800" dirty="0">
                          <a:latin typeface="Tahoma"/>
                          <a:cs typeface="Tahoma"/>
                        </a:rPr>
                        <a:t>724 Other and Unspecified Disorders of Back</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tcPr>
                </a:tc>
                <a:tc>
                  <a:txBody>
                    <a:bodyPr/>
                    <a:lstStyle/>
                    <a:p>
                      <a:pPr marL="222885">
                        <a:lnSpc>
                          <a:spcPct val="100000"/>
                        </a:lnSpc>
                      </a:pPr>
                      <a:r>
                        <a:rPr sz="800" dirty="0">
                          <a:latin typeface="Tahoma"/>
                          <a:cs typeface="Tahoma"/>
                        </a:rPr>
                        <a:t>$9,684</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tcPr>
                </a:tc>
                <a:tc>
                  <a:txBody>
                    <a:bodyPr/>
                    <a:lstStyle/>
                    <a:p>
                      <a:pPr marL="193675">
                        <a:lnSpc>
                          <a:spcPct val="100000"/>
                        </a:lnSpc>
                      </a:pPr>
                      <a:r>
                        <a:rPr sz="800" dirty="0">
                          <a:latin typeface="Tahoma"/>
                          <a:cs typeface="Tahoma"/>
                        </a:rPr>
                        <a:t>$174,144</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tcPr>
                </a:tc>
                <a:tc>
                  <a:txBody>
                    <a:bodyPr/>
                    <a:lstStyle/>
                    <a:p>
                      <a:pPr marL="86995">
                        <a:lnSpc>
                          <a:spcPct val="100000"/>
                        </a:lnSpc>
                      </a:pPr>
                      <a:r>
                        <a:rPr sz="800" dirty="0">
                          <a:latin typeface="Tahoma"/>
                          <a:cs typeface="Tahoma"/>
                        </a:rPr>
                        <a:t>YES</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tcPr>
                </a:tc>
                <a:tc>
                  <a:txBody>
                    <a:bodyPr/>
                    <a:lstStyle/>
                    <a:p>
                      <a:pPr marL="107950">
                        <a:lnSpc>
                          <a:spcPct val="100000"/>
                        </a:lnSpc>
                      </a:pPr>
                      <a:r>
                        <a:rPr sz="800" dirty="0">
                          <a:latin typeface="Tahoma"/>
                          <a:cs typeface="Tahoma"/>
                        </a:rPr>
                        <a:t>NA</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tcPr>
                </a:tc>
                <a:tc>
                  <a:txBody>
                    <a:bodyPr/>
                    <a:lstStyle/>
                    <a:p>
                      <a:pPr marL="88265">
                        <a:lnSpc>
                          <a:spcPct val="100000"/>
                        </a:lnSpc>
                      </a:pPr>
                      <a:r>
                        <a:rPr sz="800" dirty="0">
                          <a:latin typeface="Tahoma"/>
                          <a:cs typeface="Tahoma"/>
                        </a:rPr>
                        <a:t>YES</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tcPr>
                </a:tc>
                <a:tc>
                  <a:txBody>
                    <a:bodyPr/>
                    <a:lstStyle/>
                    <a:p>
                      <a:pPr marL="90170">
                        <a:lnSpc>
                          <a:spcPct val="100000"/>
                        </a:lnSpc>
                      </a:pPr>
                      <a:r>
                        <a:rPr sz="800" dirty="0">
                          <a:latin typeface="Tahoma"/>
                          <a:cs typeface="Tahoma"/>
                        </a:rPr>
                        <a:t>NA</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tcPr>
                </a:tc>
                <a:tc>
                  <a:txBody>
                    <a:bodyPr/>
                    <a:lstStyle/>
                    <a:p>
                      <a:pPr marL="161290">
                        <a:lnSpc>
                          <a:spcPct val="100000"/>
                        </a:lnSpc>
                      </a:pPr>
                      <a:endParaRPr sz="800" dirty="0">
                        <a:latin typeface="Tahoma"/>
                        <a:cs typeface="Tahoma"/>
                      </a:endParaRP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tcPr>
                </a:tc>
                <a:tc>
                  <a:txBody>
                    <a:bodyPr/>
                    <a:lstStyle/>
                    <a:p>
                      <a:pPr marL="0" algn="ctr">
                        <a:lnSpc>
                          <a:spcPct val="100000"/>
                        </a:lnSpc>
                      </a:pPr>
                      <a:endParaRPr sz="800" dirty="0">
                        <a:latin typeface="Tahoma"/>
                        <a:cs typeface="Tahoma"/>
                      </a:endParaRP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tcPr>
                </a:tc>
                <a:extLst>
                  <a:ext uri="{0D108BD9-81ED-4DB2-BD59-A6C34878D82A}">
                    <a16:rowId xmlns:a16="http://schemas.microsoft.com/office/drawing/2014/main" xmlns="" val="10007"/>
                  </a:ext>
                </a:extLst>
              </a:tr>
              <a:tr h="212210">
                <a:tc>
                  <a:txBody>
                    <a:bodyPr/>
                    <a:lstStyle/>
                    <a:p>
                      <a:pPr marL="45085">
                        <a:lnSpc>
                          <a:spcPct val="100000"/>
                        </a:lnSpc>
                      </a:pPr>
                      <a:r>
                        <a:rPr sz="800" dirty="0">
                          <a:latin typeface="Tahoma"/>
                          <a:cs typeface="Tahoma"/>
                        </a:rPr>
                        <a:t>7</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solidFill>
                      <a:srgbClr val="DDEDFF"/>
                    </a:solidFill>
                  </a:tcPr>
                </a:tc>
                <a:tc>
                  <a:txBody>
                    <a:bodyPr/>
                    <a:lstStyle/>
                    <a:p>
                      <a:pPr marL="45085">
                        <a:lnSpc>
                          <a:spcPct val="100000"/>
                        </a:lnSpc>
                      </a:pPr>
                      <a:endParaRPr sz="800" dirty="0">
                        <a:latin typeface="Tahoma"/>
                        <a:cs typeface="Tahoma"/>
                      </a:endParaRP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solidFill>
                      <a:srgbClr val="DDEDFF"/>
                    </a:solidFill>
                  </a:tcPr>
                </a:tc>
                <a:tc>
                  <a:txBody>
                    <a:bodyPr/>
                    <a:lstStyle/>
                    <a:p>
                      <a:pPr marL="45085">
                        <a:lnSpc>
                          <a:spcPct val="100000"/>
                        </a:lnSpc>
                      </a:pPr>
                      <a:r>
                        <a:rPr sz="800" dirty="0">
                          <a:latin typeface="Tahoma"/>
                          <a:cs typeface="Tahoma"/>
                        </a:rPr>
                        <a:t>733 Other Disorders of Bone and Cartilage</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solidFill>
                      <a:srgbClr val="DDEDFF"/>
                    </a:solidFill>
                  </a:tcPr>
                </a:tc>
                <a:tc>
                  <a:txBody>
                    <a:bodyPr/>
                    <a:lstStyle/>
                    <a:p>
                      <a:pPr marL="156845">
                        <a:lnSpc>
                          <a:spcPct val="100000"/>
                        </a:lnSpc>
                      </a:pPr>
                      <a:r>
                        <a:rPr sz="800" dirty="0">
                          <a:latin typeface="Tahoma"/>
                          <a:cs typeface="Tahoma"/>
                        </a:rPr>
                        <a:t>$73,675</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solidFill>
                      <a:srgbClr val="DDEDFF"/>
                    </a:solidFill>
                  </a:tcPr>
                </a:tc>
                <a:tc>
                  <a:txBody>
                    <a:bodyPr/>
                    <a:lstStyle/>
                    <a:p>
                      <a:pPr marL="193675">
                        <a:lnSpc>
                          <a:spcPct val="100000"/>
                        </a:lnSpc>
                      </a:pPr>
                      <a:r>
                        <a:rPr sz="800" dirty="0">
                          <a:latin typeface="Tahoma"/>
                          <a:cs typeface="Tahoma"/>
                        </a:rPr>
                        <a:t>$133,579</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solidFill>
                      <a:srgbClr val="DDEDFF"/>
                    </a:solidFill>
                  </a:tcPr>
                </a:tc>
                <a:tc>
                  <a:txBody>
                    <a:bodyPr/>
                    <a:lstStyle/>
                    <a:p>
                      <a:pPr marL="86995">
                        <a:lnSpc>
                          <a:spcPct val="100000"/>
                        </a:lnSpc>
                      </a:pPr>
                      <a:r>
                        <a:rPr sz="800" dirty="0">
                          <a:latin typeface="Tahoma"/>
                          <a:cs typeface="Tahoma"/>
                        </a:rPr>
                        <a:t>YES</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solidFill>
                      <a:srgbClr val="DDEDFF"/>
                    </a:solidFill>
                  </a:tcPr>
                </a:tc>
                <a:tc>
                  <a:txBody>
                    <a:bodyPr/>
                    <a:lstStyle/>
                    <a:p>
                      <a:pPr marL="82550">
                        <a:lnSpc>
                          <a:spcPct val="100000"/>
                        </a:lnSpc>
                      </a:pPr>
                      <a:r>
                        <a:rPr sz="800" dirty="0">
                          <a:latin typeface="Tahoma"/>
                          <a:cs typeface="Tahoma"/>
                        </a:rPr>
                        <a:t>YES</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solidFill>
                      <a:srgbClr val="DDEDFF"/>
                    </a:solidFill>
                  </a:tcPr>
                </a:tc>
                <a:tc>
                  <a:txBody>
                    <a:bodyPr/>
                    <a:lstStyle/>
                    <a:p>
                      <a:pPr marL="113664">
                        <a:lnSpc>
                          <a:spcPct val="100000"/>
                        </a:lnSpc>
                      </a:pPr>
                      <a:r>
                        <a:rPr sz="800" dirty="0">
                          <a:latin typeface="Tahoma"/>
                          <a:cs typeface="Tahoma"/>
                        </a:rPr>
                        <a:t>NA</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solidFill>
                      <a:srgbClr val="DDEDFF"/>
                    </a:solidFill>
                  </a:tcPr>
                </a:tc>
                <a:tc>
                  <a:txBody>
                    <a:bodyPr/>
                    <a:lstStyle/>
                    <a:p>
                      <a:pPr marL="90170">
                        <a:lnSpc>
                          <a:spcPct val="100000"/>
                        </a:lnSpc>
                      </a:pPr>
                      <a:r>
                        <a:rPr sz="800" dirty="0">
                          <a:latin typeface="Tahoma"/>
                          <a:cs typeface="Tahoma"/>
                        </a:rPr>
                        <a:t>NA</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solidFill>
                      <a:srgbClr val="DDEDFF"/>
                    </a:solidFill>
                  </a:tcPr>
                </a:tc>
                <a:tc>
                  <a:txBody>
                    <a:bodyPr/>
                    <a:lstStyle/>
                    <a:p>
                      <a:pPr marL="116839">
                        <a:lnSpc>
                          <a:spcPct val="100000"/>
                        </a:lnSpc>
                      </a:pPr>
                      <a:endParaRPr sz="800" dirty="0">
                        <a:latin typeface="Tahoma"/>
                        <a:cs typeface="Tahoma"/>
                      </a:endParaRP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solidFill>
                      <a:srgbClr val="DDEDFF"/>
                    </a:solidFill>
                  </a:tcPr>
                </a:tc>
                <a:tc>
                  <a:txBody>
                    <a:bodyPr/>
                    <a:lstStyle/>
                    <a:p>
                      <a:pPr marL="0" algn="ctr">
                        <a:lnSpc>
                          <a:spcPct val="100000"/>
                        </a:lnSpc>
                      </a:pPr>
                      <a:endParaRPr sz="800" dirty="0">
                        <a:latin typeface="Tahoma"/>
                        <a:cs typeface="Tahoma"/>
                      </a:endParaRP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solidFill>
                      <a:srgbClr val="DDEDFF"/>
                    </a:solidFill>
                  </a:tcPr>
                </a:tc>
                <a:extLst>
                  <a:ext uri="{0D108BD9-81ED-4DB2-BD59-A6C34878D82A}">
                    <a16:rowId xmlns:a16="http://schemas.microsoft.com/office/drawing/2014/main" xmlns="" val="10008"/>
                  </a:ext>
                </a:extLst>
              </a:tr>
              <a:tr h="212344">
                <a:tc>
                  <a:txBody>
                    <a:bodyPr/>
                    <a:lstStyle/>
                    <a:p>
                      <a:pPr marL="45085">
                        <a:lnSpc>
                          <a:spcPct val="100000"/>
                        </a:lnSpc>
                      </a:pPr>
                      <a:r>
                        <a:rPr sz="800" dirty="0">
                          <a:latin typeface="Tahoma"/>
                          <a:cs typeface="Tahoma"/>
                        </a:rPr>
                        <a:t>8</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tcPr>
                </a:tc>
                <a:tc>
                  <a:txBody>
                    <a:bodyPr/>
                    <a:lstStyle/>
                    <a:p>
                      <a:pPr marL="45085">
                        <a:lnSpc>
                          <a:spcPct val="100000"/>
                        </a:lnSpc>
                      </a:pPr>
                      <a:endParaRPr sz="800" dirty="0">
                        <a:latin typeface="Tahoma"/>
                        <a:cs typeface="Tahoma"/>
                      </a:endParaRP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tcPr>
                </a:tc>
                <a:tc>
                  <a:txBody>
                    <a:bodyPr/>
                    <a:lstStyle/>
                    <a:p>
                      <a:pPr marL="45085">
                        <a:lnSpc>
                          <a:spcPct val="100000"/>
                        </a:lnSpc>
                      </a:pPr>
                      <a:r>
                        <a:rPr sz="800" dirty="0">
                          <a:latin typeface="Tahoma"/>
                          <a:cs typeface="Tahoma"/>
                        </a:rPr>
                        <a:t>99681 Complications of Transplanted Kidney</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tcPr>
                </a:tc>
                <a:tc>
                  <a:txBody>
                    <a:bodyPr/>
                    <a:lstStyle/>
                    <a:p>
                      <a:pPr marL="222885">
                        <a:lnSpc>
                          <a:spcPct val="100000"/>
                        </a:lnSpc>
                      </a:pPr>
                      <a:r>
                        <a:rPr sz="800" dirty="0">
                          <a:latin typeface="Tahoma"/>
                          <a:cs typeface="Tahoma"/>
                        </a:rPr>
                        <a:t>$6,074</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tcPr>
                </a:tc>
                <a:tc>
                  <a:txBody>
                    <a:bodyPr/>
                    <a:lstStyle/>
                    <a:p>
                      <a:pPr marL="193675">
                        <a:lnSpc>
                          <a:spcPct val="100000"/>
                        </a:lnSpc>
                      </a:pPr>
                      <a:r>
                        <a:rPr sz="800" dirty="0">
                          <a:latin typeface="Tahoma"/>
                          <a:cs typeface="Tahoma"/>
                        </a:rPr>
                        <a:t>$121,509</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tcPr>
                </a:tc>
                <a:tc>
                  <a:txBody>
                    <a:bodyPr/>
                    <a:lstStyle/>
                    <a:p>
                      <a:pPr marL="86995">
                        <a:lnSpc>
                          <a:spcPct val="100000"/>
                        </a:lnSpc>
                      </a:pPr>
                      <a:r>
                        <a:rPr sz="800" dirty="0">
                          <a:latin typeface="Tahoma"/>
                          <a:cs typeface="Tahoma"/>
                        </a:rPr>
                        <a:t>YES</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tcPr>
                </a:tc>
                <a:tc>
                  <a:txBody>
                    <a:bodyPr/>
                    <a:lstStyle/>
                    <a:p>
                      <a:pPr marL="82550">
                        <a:lnSpc>
                          <a:spcPct val="100000"/>
                        </a:lnSpc>
                      </a:pPr>
                      <a:r>
                        <a:rPr sz="800" dirty="0">
                          <a:latin typeface="Tahoma"/>
                          <a:cs typeface="Tahoma"/>
                        </a:rPr>
                        <a:t>YES</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tcPr>
                </a:tc>
                <a:tc>
                  <a:txBody>
                    <a:bodyPr/>
                    <a:lstStyle/>
                    <a:p>
                      <a:pPr marL="88265">
                        <a:lnSpc>
                          <a:spcPct val="100000"/>
                        </a:lnSpc>
                      </a:pPr>
                      <a:r>
                        <a:rPr sz="800" dirty="0">
                          <a:latin typeface="Tahoma"/>
                          <a:cs typeface="Tahoma"/>
                        </a:rPr>
                        <a:t>YES</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tcPr>
                </a:tc>
                <a:tc>
                  <a:txBody>
                    <a:bodyPr/>
                    <a:lstStyle/>
                    <a:p>
                      <a:pPr marL="90170">
                        <a:lnSpc>
                          <a:spcPct val="100000"/>
                        </a:lnSpc>
                      </a:pPr>
                      <a:r>
                        <a:rPr sz="800" dirty="0">
                          <a:latin typeface="Tahoma"/>
                          <a:cs typeface="Tahoma"/>
                        </a:rPr>
                        <a:t>NA</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tcPr>
                </a:tc>
                <a:tc>
                  <a:txBody>
                    <a:bodyPr/>
                    <a:lstStyle/>
                    <a:p>
                      <a:pPr marL="161290">
                        <a:lnSpc>
                          <a:spcPct val="100000"/>
                        </a:lnSpc>
                      </a:pPr>
                      <a:endParaRPr sz="800" dirty="0">
                        <a:latin typeface="Tahoma"/>
                        <a:cs typeface="Tahoma"/>
                      </a:endParaRP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tcPr>
                </a:tc>
                <a:tc>
                  <a:txBody>
                    <a:bodyPr/>
                    <a:lstStyle/>
                    <a:p>
                      <a:pPr marL="0" algn="ctr">
                        <a:lnSpc>
                          <a:spcPct val="100000"/>
                        </a:lnSpc>
                      </a:pPr>
                      <a:endParaRPr sz="800" dirty="0">
                        <a:latin typeface="Tahoma"/>
                        <a:cs typeface="Tahoma"/>
                      </a:endParaRP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tcPr>
                </a:tc>
                <a:extLst>
                  <a:ext uri="{0D108BD9-81ED-4DB2-BD59-A6C34878D82A}">
                    <a16:rowId xmlns:a16="http://schemas.microsoft.com/office/drawing/2014/main" xmlns="" val="10009"/>
                  </a:ext>
                </a:extLst>
              </a:tr>
              <a:tr h="212130">
                <a:tc>
                  <a:txBody>
                    <a:bodyPr/>
                    <a:lstStyle/>
                    <a:p>
                      <a:pPr marL="45085">
                        <a:lnSpc>
                          <a:spcPct val="100000"/>
                        </a:lnSpc>
                      </a:pPr>
                      <a:r>
                        <a:rPr sz="800" dirty="0">
                          <a:latin typeface="Tahoma"/>
                          <a:cs typeface="Tahoma"/>
                        </a:rPr>
                        <a:t>9</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solidFill>
                      <a:srgbClr val="DDEDFF"/>
                    </a:solidFill>
                  </a:tcPr>
                </a:tc>
                <a:tc>
                  <a:txBody>
                    <a:bodyPr/>
                    <a:lstStyle/>
                    <a:p>
                      <a:pPr marL="45085">
                        <a:lnSpc>
                          <a:spcPct val="100000"/>
                        </a:lnSpc>
                      </a:pPr>
                      <a:endParaRPr sz="800" dirty="0">
                        <a:latin typeface="Tahoma"/>
                        <a:cs typeface="Tahoma"/>
                      </a:endParaRP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solidFill>
                      <a:srgbClr val="DDEDFF"/>
                    </a:solidFill>
                  </a:tcPr>
                </a:tc>
                <a:tc>
                  <a:txBody>
                    <a:bodyPr/>
                    <a:lstStyle/>
                    <a:p>
                      <a:pPr marL="45085">
                        <a:lnSpc>
                          <a:spcPct val="100000"/>
                        </a:lnSpc>
                      </a:pPr>
                      <a:r>
                        <a:rPr sz="800" dirty="0">
                          <a:latin typeface="Tahoma"/>
                          <a:cs typeface="Tahoma"/>
                        </a:rPr>
                        <a:t>562 Diverticula of Intestine</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solidFill>
                      <a:srgbClr val="DDEDFF"/>
                    </a:solidFill>
                  </a:tcPr>
                </a:tc>
                <a:tc>
                  <a:txBody>
                    <a:bodyPr/>
                    <a:lstStyle/>
                    <a:p>
                      <a:pPr marL="222885">
                        <a:lnSpc>
                          <a:spcPct val="100000"/>
                        </a:lnSpc>
                      </a:pPr>
                      <a:r>
                        <a:rPr sz="800" dirty="0">
                          <a:latin typeface="Tahoma"/>
                          <a:cs typeface="Tahoma"/>
                        </a:rPr>
                        <a:t>$1,855</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solidFill>
                      <a:srgbClr val="DDEDFF"/>
                    </a:solidFill>
                  </a:tcPr>
                </a:tc>
                <a:tc>
                  <a:txBody>
                    <a:bodyPr/>
                    <a:lstStyle/>
                    <a:p>
                      <a:pPr marL="193675">
                        <a:lnSpc>
                          <a:spcPct val="100000"/>
                        </a:lnSpc>
                      </a:pPr>
                      <a:r>
                        <a:rPr sz="800" dirty="0">
                          <a:latin typeface="Tahoma"/>
                          <a:cs typeface="Tahoma"/>
                        </a:rPr>
                        <a:t>$119,026</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solidFill>
                      <a:srgbClr val="DDEDFF"/>
                    </a:solidFill>
                  </a:tcPr>
                </a:tc>
                <a:tc>
                  <a:txBody>
                    <a:bodyPr/>
                    <a:lstStyle/>
                    <a:p>
                      <a:pPr marL="112395">
                        <a:lnSpc>
                          <a:spcPct val="100000"/>
                        </a:lnSpc>
                      </a:pPr>
                      <a:r>
                        <a:rPr sz="800" dirty="0">
                          <a:latin typeface="Tahoma"/>
                          <a:cs typeface="Tahoma"/>
                        </a:rPr>
                        <a:t>NA</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solidFill>
                      <a:srgbClr val="DDEDFF"/>
                    </a:solidFill>
                  </a:tcPr>
                </a:tc>
                <a:tc>
                  <a:txBody>
                    <a:bodyPr/>
                    <a:lstStyle/>
                    <a:p>
                      <a:pPr marL="107950">
                        <a:lnSpc>
                          <a:spcPct val="100000"/>
                        </a:lnSpc>
                      </a:pPr>
                      <a:r>
                        <a:rPr sz="800" dirty="0">
                          <a:latin typeface="Tahoma"/>
                          <a:cs typeface="Tahoma"/>
                        </a:rPr>
                        <a:t>NA</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solidFill>
                      <a:srgbClr val="DDEDFF"/>
                    </a:solidFill>
                  </a:tcPr>
                </a:tc>
                <a:tc>
                  <a:txBody>
                    <a:bodyPr/>
                    <a:lstStyle/>
                    <a:p>
                      <a:pPr marL="113664">
                        <a:lnSpc>
                          <a:spcPct val="100000"/>
                        </a:lnSpc>
                      </a:pPr>
                      <a:r>
                        <a:rPr sz="800" dirty="0">
                          <a:latin typeface="Tahoma"/>
                          <a:cs typeface="Tahoma"/>
                        </a:rPr>
                        <a:t>NA</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solidFill>
                      <a:srgbClr val="DDEDFF"/>
                    </a:solidFill>
                  </a:tcPr>
                </a:tc>
                <a:tc>
                  <a:txBody>
                    <a:bodyPr/>
                    <a:lstStyle/>
                    <a:p>
                      <a:pPr marL="90170">
                        <a:lnSpc>
                          <a:spcPct val="100000"/>
                        </a:lnSpc>
                      </a:pPr>
                      <a:r>
                        <a:rPr sz="800" dirty="0">
                          <a:latin typeface="Tahoma"/>
                          <a:cs typeface="Tahoma"/>
                        </a:rPr>
                        <a:t>NA</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solidFill>
                      <a:srgbClr val="DDEDFF"/>
                    </a:solidFill>
                  </a:tcPr>
                </a:tc>
                <a:tc>
                  <a:txBody>
                    <a:bodyPr/>
                    <a:lstStyle/>
                    <a:p>
                      <a:pPr marL="161290">
                        <a:lnSpc>
                          <a:spcPct val="100000"/>
                        </a:lnSpc>
                      </a:pPr>
                      <a:endParaRPr sz="800" dirty="0">
                        <a:latin typeface="Tahoma"/>
                        <a:cs typeface="Tahoma"/>
                      </a:endParaRP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solidFill>
                      <a:srgbClr val="DDEDFF"/>
                    </a:solidFill>
                  </a:tcPr>
                </a:tc>
                <a:tc>
                  <a:txBody>
                    <a:bodyPr/>
                    <a:lstStyle/>
                    <a:p>
                      <a:pPr marL="0" algn="ctr">
                        <a:lnSpc>
                          <a:spcPct val="100000"/>
                        </a:lnSpc>
                      </a:pPr>
                      <a:endParaRPr sz="800" dirty="0">
                        <a:latin typeface="Tahoma"/>
                        <a:cs typeface="Tahoma"/>
                      </a:endParaRP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solidFill>
                      <a:srgbClr val="DDEDFF"/>
                    </a:solidFill>
                  </a:tcPr>
                </a:tc>
                <a:extLst>
                  <a:ext uri="{0D108BD9-81ED-4DB2-BD59-A6C34878D82A}">
                    <a16:rowId xmlns:a16="http://schemas.microsoft.com/office/drawing/2014/main" xmlns="" val="10010"/>
                  </a:ext>
                </a:extLst>
              </a:tr>
              <a:tr h="212344">
                <a:tc>
                  <a:txBody>
                    <a:bodyPr/>
                    <a:lstStyle/>
                    <a:p>
                      <a:pPr marL="45085">
                        <a:lnSpc>
                          <a:spcPct val="100000"/>
                        </a:lnSpc>
                      </a:pPr>
                      <a:r>
                        <a:rPr sz="800" dirty="0">
                          <a:latin typeface="Tahoma"/>
                          <a:cs typeface="Tahoma"/>
                        </a:rPr>
                        <a:t>10</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tcPr>
                </a:tc>
                <a:tc>
                  <a:txBody>
                    <a:bodyPr/>
                    <a:lstStyle/>
                    <a:p>
                      <a:pPr marL="45085">
                        <a:lnSpc>
                          <a:spcPct val="100000"/>
                        </a:lnSpc>
                      </a:pPr>
                      <a:endParaRPr sz="800" dirty="0">
                        <a:latin typeface="Tahoma"/>
                        <a:cs typeface="Tahoma"/>
                      </a:endParaRP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tcPr>
                </a:tc>
                <a:tc>
                  <a:txBody>
                    <a:bodyPr/>
                    <a:lstStyle/>
                    <a:p>
                      <a:pPr marL="45085">
                        <a:lnSpc>
                          <a:spcPct val="100000"/>
                        </a:lnSpc>
                      </a:pPr>
                      <a:r>
                        <a:rPr sz="800" dirty="0">
                          <a:latin typeface="Tahoma"/>
                          <a:cs typeface="Tahoma"/>
                        </a:rPr>
                        <a:t>V5811 Encounter for antineoplastic chemotherapy</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tcPr>
                </a:tc>
                <a:tc>
                  <a:txBody>
                    <a:bodyPr/>
                    <a:lstStyle/>
                    <a:p>
                      <a:pPr marL="90805">
                        <a:lnSpc>
                          <a:spcPct val="100000"/>
                        </a:lnSpc>
                      </a:pPr>
                      <a:r>
                        <a:rPr sz="800" dirty="0">
                          <a:latin typeface="Tahoma"/>
                          <a:cs typeface="Tahoma"/>
                        </a:rPr>
                        <a:t>$295,897</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tcPr>
                </a:tc>
                <a:tc>
                  <a:txBody>
                    <a:bodyPr/>
                    <a:lstStyle/>
                    <a:p>
                      <a:pPr marL="193675">
                        <a:lnSpc>
                          <a:spcPct val="100000"/>
                        </a:lnSpc>
                      </a:pPr>
                      <a:r>
                        <a:rPr sz="800" dirty="0">
                          <a:latin typeface="Tahoma"/>
                          <a:cs typeface="Tahoma"/>
                        </a:rPr>
                        <a:t>$114,362</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tcPr>
                </a:tc>
                <a:tc>
                  <a:txBody>
                    <a:bodyPr/>
                    <a:lstStyle/>
                    <a:p>
                      <a:pPr marL="86995">
                        <a:lnSpc>
                          <a:spcPct val="100000"/>
                        </a:lnSpc>
                      </a:pPr>
                      <a:r>
                        <a:rPr sz="800" dirty="0">
                          <a:latin typeface="Tahoma"/>
                          <a:cs typeface="Tahoma"/>
                        </a:rPr>
                        <a:t>YES</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tcPr>
                </a:tc>
                <a:tc>
                  <a:txBody>
                    <a:bodyPr/>
                    <a:lstStyle/>
                    <a:p>
                      <a:pPr marL="107950">
                        <a:lnSpc>
                          <a:spcPct val="100000"/>
                        </a:lnSpc>
                      </a:pPr>
                      <a:r>
                        <a:rPr sz="800" dirty="0">
                          <a:latin typeface="Tahoma"/>
                          <a:cs typeface="Tahoma"/>
                        </a:rPr>
                        <a:t>NA</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tcPr>
                </a:tc>
                <a:tc>
                  <a:txBody>
                    <a:bodyPr/>
                    <a:lstStyle/>
                    <a:p>
                      <a:pPr marL="113664">
                        <a:lnSpc>
                          <a:spcPct val="100000"/>
                        </a:lnSpc>
                      </a:pPr>
                      <a:r>
                        <a:rPr sz="800" dirty="0">
                          <a:latin typeface="Tahoma"/>
                          <a:cs typeface="Tahoma"/>
                        </a:rPr>
                        <a:t>NA</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tcPr>
                </a:tc>
                <a:tc>
                  <a:txBody>
                    <a:bodyPr/>
                    <a:lstStyle/>
                    <a:p>
                      <a:pPr marL="90170">
                        <a:lnSpc>
                          <a:spcPct val="100000"/>
                        </a:lnSpc>
                      </a:pPr>
                      <a:r>
                        <a:rPr sz="800" dirty="0">
                          <a:latin typeface="Tahoma"/>
                          <a:cs typeface="Tahoma"/>
                        </a:rPr>
                        <a:t>NA</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tcPr>
                </a:tc>
                <a:tc>
                  <a:txBody>
                    <a:bodyPr/>
                    <a:lstStyle/>
                    <a:p>
                      <a:pPr marL="116839">
                        <a:lnSpc>
                          <a:spcPct val="100000"/>
                        </a:lnSpc>
                      </a:pPr>
                      <a:endParaRPr sz="800" dirty="0">
                        <a:latin typeface="Tahoma"/>
                        <a:cs typeface="Tahoma"/>
                      </a:endParaRP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tcPr>
                </a:tc>
                <a:tc>
                  <a:txBody>
                    <a:bodyPr/>
                    <a:lstStyle/>
                    <a:p>
                      <a:pPr marL="0" algn="ctr">
                        <a:lnSpc>
                          <a:spcPct val="100000"/>
                        </a:lnSpc>
                      </a:pPr>
                      <a:endParaRPr sz="800" dirty="0">
                        <a:latin typeface="Tahoma"/>
                        <a:cs typeface="Tahoma"/>
                      </a:endParaRP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tcPr>
                </a:tc>
                <a:extLst>
                  <a:ext uri="{0D108BD9-81ED-4DB2-BD59-A6C34878D82A}">
                    <a16:rowId xmlns:a16="http://schemas.microsoft.com/office/drawing/2014/main" xmlns="" val="10011"/>
                  </a:ext>
                </a:extLst>
              </a:tr>
              <a:tr h="212130">
                <a:tc>
                  <a:txBody>
                    <a:bodyPr/>
                    <a:lstStyle/>
                    <a:p>
                      <a:pPr marL="45085">
                        <a:lnSpc>
                          <a:spcPct val="100000"/>
                        </a:lnSpc>
                      </a:pPr>
                      <a:r>
                        <a:rPr sz="800" dirty="0">
                          <a:latin typeface="Tahoma"/>
                          <a:cs typeface="Tahoma"/>
                        </a:rPr>
                        <a:t>11</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solidFill>
                      <a:srgbClr val="DDEDFF"/>
                    </a:solidFill>
                  </a:tcPr>
                </a:tc>
                <a:tc>
                  <a:txBody>
                    <a:bodyPr/>
                    <a:lstStyle/>
                    <a:p>
                      <a:pPr marL="45085">
                        <a:lnSpc>
                          <a:spcPct val="100000"/>
                        </a:lnSpc>
                      </a:pPr>
                      <a:endParaRPr sz="800" dirty="0">
                        <a:latin typeface="Tahoma"/>
                        <a:cs typeface="Tahoma"/>
                      </a:endParaRP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solidFill>
                      <a:srgbClr val="DDEDFF"/>
                    </a:solidFill>
                  </a:tcPr>
                </a:tc>
                <a:tc>
                  <a:txBody>
                    <a:bodyPr/>
                    <a:lstStyle/>
                    <a:p>
                      <a:pPr marL="45085">
                        <a:lnSpc>
                          <a:spcPct val="100000"/>
                        </a:lnSpc>
                      </a:pPr>
                      <a:r>
                        <a:rPr sz="800" dirty="0">
                          <a:latin typeface="Tahoma"/>
                          <a:cs typeface="Tahoma"/>
                        </a:rPr>
                        <a:t>189 Malignant Neoplasm of Kidney and Other and Unspecified</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solidFill>
                      <a:srgbClr val="DDEDFF"/>
                    </a:solidFill>
                  </a:tcPr>
                </a:tc>
                <a:tc>
                  <a:txBody>
                    <a:bodyPr/>
                    <a:lstStyle/>
                    <a:p>
                      <a:pPr marL="156845">
                        <a:lnSpc>
                          <a:spcPct val="100000"/>
                        </a:lnSpc>
                      </a:pPr>
                      <a:r>
                        <a:rPr sz="800" dirty="0">
                          <a:latin typeface="Tahoma"/>
                          <a:cs typeface="Tahoma"/>
                        </a:rPr>
                        <a:t>$16,753</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solidFill>
                      <a:srgbClr val="DDEDFF"/>
                    </a:solidFill>
                  </a:tcPr>
                </a:tc>
                <a:tc>
                  <a:txBody>
                    <a:bodyPr/>
                    <a:lstStyle/>
                    <a:p>
                      <a:pPr marL="193675">
                        <a:lnSpc>
                          <a:spcPct val="100000"/>
                        </a:lnSpc>
                      </a:pPr>
                      <a:r>
                        <a:rPr sz="800" dirty="0">
                          <a:latin typeface="Tahoma"/>
                          <a:cs typeface="Tahoma"/>
                        </a:rPr>
                        <a:t>$104,522</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solidFill>
                      <a:srgbClr val="DDEDFF"/>
                    </a:solidFill>
                  </a:tcPr>
                </a:tc>
                <a:tc>
                  <a:txBody>
                    <a:bodyPr/>
                    <a:lstStyle/>
                    <a:p>
                      <a:pPr marL="86995">
                        <a:lnSpc>
                          <a:spcPct val="100000"/>
                        </a:lnSpc>
                      </a:pPr>
                      <a:r>
                        <a:rPr sz="800" dirty="0">
                          <a:latin typeface="Tahoma"/>
                          <a:cs typeface="Tahoma"/>
                        </a:rPr>
                        <a:t>YES</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solidFill>
                      <a:srgbClr val="DDEDFF"/>
                    </a:solidFill>
                  </a:tcPr>
                </a:tc>
                <a:tc>
                  <a:txBody>
                    <a:bodyPr/>
                    <a:lstStyle/>
                    <a:p>
                      <a:pPr marL="82550">
                        <a:lnSpc>
                          <a:spcPct val="100000"/>
                        </a:lnSpc>
                      </a:pPr>
                      <a:r>
                        <a:rPr sz="800" dirty="0">
                          <a:latin typeface="Tahoma"/>
                          <a:cs typeface="Tahoma"/>
                        </a:rPr>
                        <a:t>YES</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solidFill>
                      <a:srgbClr val="DDEDFF"/>
                    </a:solidFill>
                  </a:tcPr>
                </a:tc>
                <a:tc>
                  <a:txBody>
                    <a:bodyPr/>
                    <a:lstStyle/>
                    <a:p>
                      <a:pPr marL="113664">
                        <a:lnSpc>
                          <a:spcPct val="100000"/>
                        </a:lnSpc>
                      </a:pPr>
                      <a:r>
                        <a:rPr sz="800" dirty="0">
                          <a:latin typeface="Tahoma"/>
                          <a:cs typeface="Tahoma"/>
                        </a:rPr>
                        <a:t>NA</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solidFill>
                      <a:srgbClr val="DDEDFF"/>
                    </a:solidFill>
                  </a:tcPr>
                </a:tc>
                <a:tc>
                  <a:txBody>
                    <a:bodyPr/>
                    <a:lstStyle/>
                    <a:p>
                      <a:pPr marL="90170">
                        <a:lnSpc>
                          <a:spcPct val="100000"/>
                        </a:lnSpc>
                      </a:pPr>
                      <a:r>
                        <a:rPr sz="800" dirty="0">
                          <a:latin typeface="Tahoma"/>
                          <a:cs typeface="Tahoma"/>
                        </a:rPr>
                        <a:t>NA</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solidFill>
                      <a:srgbClr val="DDEDFF"/>
                    </a:solidFill>
                  </a:tcPr>
                </a:tc>
                <a:tc>
                  <a:txBody>
                    <a:bodyPr/>
                    <a:lstStyle/>
                    <a:p>
                      <a:pPr marL="161290">
                        <a:lnSpc>
                          <a:spcPct val="100000"/>
                        </a:lnSpc>
                      </a:pPr>
                      <a:endParaRPr sz="800" dirty="0">
                        <a:latin typeface="Tahoma"/>
                        <a:cs typeface="Tahoma"/>
                      </a:endParaRP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solidFill>
                      <a:srgbClr val="DDEDFF"/>
                    </a:solidFill>
                  </a:tcPr>
                </a:tc>
                <a:tc>
                  <a:txBody>
                    <a:bodyPr/>
                    <a:lstStyle/>
                    <a:p>
                      <a:pPr marR="0" algn="ctr">
                        <a:lnSpc>
                          <a:spcPct val="100000"/>
                        </a:lnSpc>
                      </a:pPr>
                      <a:endParaRPr sz="800" dirty="0">
                        <a:latin typeface="Tahoma"/>
                        <a:cs typeface="Tahoma"/>
                      </a:endParaRP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solidFill>
                      <a:srgbClr val="DDEDFF"/>
                    </a:solidFill>
                  </a:tcPr>
                </a:tc>
                <a:extLst>
                  <a:ext uri="{0D108BD9-81ED-4DB2-BD59-A6C34878D82A}">
                    <a16:rowId xmlns:a16="http://schemas.microsoft.com/office/drawing/2014/main" xmlns="" val="10012"/>
                  </a:ext>
                </a:extLst>
              </a:tr>
              <a:tr h="212263">
                <a:tc>
                  <a:txBody>
                    <a:bodyPr/>
                    <a:lstStyle/>
                    <a:p>
                      <a:pPr marL="45085">
                        <a:lnSpc>
                          <a:spcPct val="100000"/>
                        </a:lnSpc>
                      </a:pPr>
                      <a:r>
                        <a:rPr sz="800" dirty="0">
                          <a:latin typeface="Tahoma"/>
                          <a:cs typeface="Tahoma"/>
                        </a:rPr>
                        <a:t>12</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tcPr>
                </a:tc>
                <a:tc>
                  <a:txBody>
                    <a:bodyPr/>
                    <a:lstStyle/>
                    <a:p>
                      <a:pPr marL="45085">
                        <a:lnSpc>
                          <a:spcPct val="100000"/>
                        </a:lnSpc>
                      </a:pPr>
                      <a:endParaRPr sz="800" dirty="0">
                        <a:latin typeface="Tahoma"/>
                        <a:cs typeface="Tahoma"/>
                      </a:endParaRP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tcPr>
                </a:tc>
                <a:tc>
                  <a:txBody>
                    <a:bodyPr/>
                    <a:lstStyle/>
                    <a:p>
                      <a:pPr marL="45085">
                        <a:lnSpc>
                          <a:spcPct val="100000"/>
                        </a:lnSpc>
                      </a:pPr>
                      <a:r>
                        <a:rPr sz="800" dirty="0">
                          <a:latin typeface="Tahoma"/>
                          <a:cs typeface="Tahoma"/>
                        </a:rPr>
                        <a:t>715 Osteoarthrosis and Allied Disorders</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tcPr>
                </a:tc>
                <a:tc>
                  <a:txBody>
                    <a:bodyPr/>
                    <a:lstStyle/>
                    <a:p>
                      <a:pPr marL="156845">
                        <a:lnSpc>
                          <a:spcPct val="100000"/>
                        </a:lnSpc>
                      </a:pPr>
                      <a:r>
                        <a:rPr sz="800" dirty="0">
                          <a:latin typeface="Tahoma"/>
                          <a:cs typeface="Tahoma"/>
                        </a:rPr>
                        <a:t>$23,273</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tcPr>
                </a:tc>
                <a:tc>
                  <a:txBody>
                    <a:bodyPr/>
                    <a:lstStyle/>
                    <a:p>
                      <a:pPr marL="193675">
                        <a:lnSpc>
                          <a:spcPct val="100000"/>
                        </a:lnSpc>
                      </a:pPr>
                      <a:r>
                        <a:rPr sz="800" dirty="0">
                          <a:latin typeface="Tahoma"/>
                          <a:cs typeface="Tahoma"/>
                        </a:rPr>
                        <a:t>$104,433</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tcPr>
                </a:tc>
                <a:tc>
                  <a:txBody>
                    <a:bodyPr/>
                    <a:lstStyle/>
                    <a:p>
                      <a:pPr marL="86995">
                        <a:lnSpc>
                          <a:spcPct val="100000"/>
                        </a:lnSpc>
                      </a:pPr>
                      <a:r>
                        <a:rPr sz="800" dirty="0">
                          <a:latin typeface="Tahoma"/>
                          <a:cs typeface="Tahoma"/>
                        </a:rPr>
                        <a:t>YES</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tcPr>
                </a:tc>
                <a:tc>
                  <a:txBody>
                    <a:bodyPr/>
                    <a:lstStyle/>
                    <a:p>
                      <a:pPr marL="107950">
                        <a:lnSpc>
                          <a:spcPct val="100000"/>
                        </a:lnSpc>
                      </a:pPr>
                      <a:r>
                        <a:rPr sz="800" dirty="0">
                          <a:latin typeface="Tahoma"/>
                          <a:cs typeface="Tahoma"/>
                        </a:rPr>
                        <a:t>NA</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tcPr>
                </a:tc>
                <a:tc>
                  <a:txBody>
                    <a:bodyPr/>
                    <a:lstStyle/>
                    <a:p>
                      <a:pPr marL="88265">
                        <a:lnSpc>
                          <a:spcPct val="100000"/>
                        </a:lnSpc>
                      </a:pPr>
                      <a:r>
                        <a:rPr sz="800" dirty="0">
                          <a:latin typeface="Tahoma"/>
                          <a:cs typeface="Tahoma"/>
                        </a:rPr>
                        <a:t>YES</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tcPr>
                </a:tc>
                <a:tc>
                  <a:txBody>
                    <a:bodyPr/>
                    <a:lstStyle/>
                    <a:p>
                      <a:pPr marL="90170">
                        <a:lnSpc>
                          <a:spcPct val="100000"/>
                        </a:lnSpc>
                      </a:pPr>
                      <a:r>
                        <a:rPr sz="800" dirty="0">
                          <a:latin typeface="Tahoma"/>
                          <a:cs typeface="Tahoma"/>
                        </a:rPr>
                        <a:t>NA</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tcPr>
                </a:tc>
                <a:tc>
                  <a:txBody>
                    <a:bodyPr/>
                    <a:lstStyle/>
                    <a:p>
                      <a:pPr marL="161290">
                        <a:lnSpc>
                          <a:spcPct val="100000"/>
                        </a:lnSpc>
                      </a:pPr>
                      <a:endParaRPr sz="800" dirty="0">
                        <a:latin typeface="Tahoma"/>
                        <a:cs typeface="Tahoma"/>
                      </a:endParaRP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tcPr>
                </a:tc>
                <a:tc>
                  <a:txBody>
                    <a:bodyPr/>
                    <a:lstStyle/>
                    <a:p>
                      <a:pPr marL="0" algn="ctr">
                        <a:lnSpc>
                          <a:spcPct val="100000"/>
                        </a:lnSpc>
                      </a:pPr>
                      <a:endParaRPr sz="800" dirty="0">
                        <a:latin typeface="Tahoma"/>
                        <a:cs typeface="Tahoma"/>
                      </a:endParaRP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tcPr>
                </a:tc>
                <a:extLst>
                  <a:ext uri="{0D108BD9-81ED-4DB2-BD59-A6C34878D82A}">
                    <a16:rowId xmlns:a16="http://schemas.microsoft.com/office/drawing/2014/main" xmlns="" val="10013"/>
                  </a:ext>
                </a:extLst>
              </a:tr>
              <a:tr h="212290">
                <a:tc>
                  <a:txBody>
                    <a:bodyPr/>
                    <a:lstStyle/>
                    <a:p>
                      <a:pPr marL="45085">
                        <a:lnSpc>
                          <a:spcPct val="100000"/>
                        </a:lnSpc>
                      </a:pPr>
                      <a:r>
                        <a:rPr sz="800" dirty="0">
                          <a:latin typeface="Tahoma"/>
                          <a:cs typeface="Tahoma"/>
                        </a:rPr>
                        <a:t>13</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solidFill>
                      <a:srgbClr val="DDEDFF"/>
                    </a:solidFill>
                  </a:tcPr>
                </a:tc>
                <a:tc>
                  <a:txBody>
                    <a:bodyPr/>
                    <a:lstStyle/>
                    <a:p>
                      <a:pPr marL="45085">
                        <a:lnSpc>
                          <a:spcPct val="100000"/>
                        </a:lnSpc>
                      </a:pPr>
                      <a:endParaRPr sz="800" dirty="0">
                        <a:latin typeface="Tahoma"/>
                        <a:cs typeface="Tahoma"/>
                      </a:endParaRP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solidFill>
                      <a:srgbClr val="DDEDFF"/>
                    </a:solidFill>
                  </a:tcPr>
                </a:tc>
                <a:tc>
                  <a:txBody>
                    <a:bodyPr/>
                    <a:lstStyle/>
                    <a:p>
                      <a:pPr marL="45085">
                        <a:lnSpc>
                          <a:spcPct val="100000"/>
                        </a:lnSpc>
                      </a:pPr>
                      <a:r>
                        <a:rPr sz="800" dirty="0">
                          <a:latin typeface="Tahoma"/>
                          <a:cs typeface="Tahoma"/>
                        </a:rPr>
                        <a:t>753 Congenital Anomalies of Urinary System</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solidFill>
                      <a:srgbClr val="DDEDFF"/>
                    </a:solidFill>
                  </a:tcPr>
                </a:tc>
                <a:tc>
                  <a:txBody>
                    <a:bodyPr/>
                    <a:lstStyle/>
                    <a:p>
                      <a:pPr marL="156845">
                        <a:lnSpc>
                          <a:spcPct val="100000"/>
                        </a:lnSpc>
                      </a:pPr>
                      <a:r>
                        <a:rPr sz="800" dirty="0">
                          <a:latin typeface="Tahoma"/>
                          <a:cs typeface="Tahoma"/>
                        </a:rPr>
                        <a:t>$14,937</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solidFill>
                      <a:srgbClr val="DDEDFF"/>
                    </a:solidFill>
                  </a:tcPr>
                </a:tc>
                <a:tc>
                  <a:txBody>
                    <a:bodyPr/>
                    <a:lstStyle/>
                    <a:p>
                      <a:pPr marL="193675">
                        <a:lnSpc>
                          <a:spcPct val="100000"/>
                        </a:lnSpc>
                      </a:pPr>
                      <a:r>
                        <a:rPr sz="800" dirty="0">
                          <a:latin typeface="Tahoma"/>
                          <a:cs typeface="Tahoma"/>
                        </a:rPr>
                        <a:t>$102,991</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solidFill>
                      <a:srgbClr val="DDEDFF"/>
                    </a:solidFill>
                  </a:tcPr>
                </a:tc>
                <a:tc>
                  <a:txBody>
                    <a:bodyPr/>
                    <a:lstStyle/>
                    <a:p>
                      <a:pPr marL="86995">
                        <a:lnSpc>
                          <a:spcPct val="100000"/>
                        </a:lnSpc>
                      </a:pPr>
                      <a:r>
                        <a:rPr sz="800" dirty="0">
                          <a:latin typeface="Tahoma"/>
                          <a:cs typeface="Tahoma"/>
                        </a:rPr>
                        <a:t>YES</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solidFill>
                      <a:srgbClr val="DDEDFF"/>
                    </a:solidFill>
                  </a:tcPr>
                </a:tc>
                <a:tc>
                  <a:txBody>
                    <a:bodyPr/>
                    <a:lstStyle/>
                    <a:p>
                      <a:pPr marL="107950">
                        <a:lnSpc>
                          <a:spcPct val="100000"/>
                        </a:lnSpc>
                      </a:pPr>
                      <a:r>
                        <a:rPr sz="800" dirty="0">
                          <a:latin typeface="Tahoma"/>
                          <a:cs typeface="Tahoma"/>
                        </a:rPr>
                        <a:t>NA</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solidFill>
                      <a:srgbClr val="DDEDFF"/>
                    </a:solidFill>
                  </a:tcPr>
                </a:tc>
                <a:tc>
                  <a:txBody>
                    <a:bodyPr/>
                    <a:lstStyle/>
                    <a:p>
                      <a:pPr marL="113664">
                        <a:lnSpc>
                          <a:spcPct val="100000"/>
                        </a:lnSpc>
                      </a:pPr>
                      <a:r>
                        <a:rPr sz="800" dirty="0">
                          <a:latin typeface="Tahoma"/>
                          <a:cs typeface="Tahoma"/>
                        </a:rPr>
                        <a:t>NA</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solidFill>
                      <a:srgbClr val="DDEDFF"/>
                    </a:solidFill>
                  </a:tcPr>
                </a:tc>
                <a:tc>
                  <a:txBody>
                    <a:bodyPr/>
                    <a:lstStyle/>
                    <a:p>
                      <a:pPr marL="90170">
                        <a:lnSpc>
                          <a:spcPct val="100000"/>
                        </a:lnSpc>
                      </a:pPr>
                      <a:r>
                        <a:rPr sz="800" dirty="0">
                          <a:latin typeface="Tahoma"/>
                          <a:cs typeface="Tahoma"/>
                        </a:rPr>
                        <a:t>NA</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solidFill>
                      <a:srgbClr val="DDEDFF"/>
                    </a:solidFill>
                  </a:tcPr>
                </a:tc>
                <a:tc>
                  <a:txBody>
                    <a:bodyPr/>
                    <a:lstStyle/>
                    <a:p>
                      <a:pPr marL="161290">
                        <a:lnSpc>
                          <a:spcPct val="100000"/>
                        </a:lnSpc>
                      </a:pPr>
                      <a:endParaRPr sz="800" dirty="0">
                        <a:latin typeface="Tahoma"/>
                        <a:cs typeface="Tahoma"/>
                      </a:endParaRP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solidFill>
                      <a:srgbClr val="DDEDFF"/>
                    </a:solidFill>
                  </a:tcPr>
                </a:tc>
                <a:tc>
                  <a:txBody>
                    <a:bodyPr/>
                    <a:lstStyle/>
                    <a:p>
                      <a:pPr marL="0" algn="ctr">
                        <a:lnSpc>
                          <a:spcPct val="100000"/>
                        </a:lnSpc>
                      </a:pPr>
                      <a:endParaRPr sz="800" dirty="0">
                        <a:latin typeface="Tahoma"/>
                        <a:cs typeface="Tahoma"/>
                      </a:endParaRP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solidFill>
                      <a:srgbClr val="DDEDFF"/>
                    </a:solidFill>
                  </a:tcPr>
                </a:tc>
                <a:extLst>
                  <a:ext uri="{0D108BD9-81ED-4DB2-BD59-A6C34878D82A}">
                    <a16:rowId xmlns:a16="http://schemas.microsoft.com/office/drawing/2014/main" xmlns="" val="10014"/>
                  </a:ext>
                </a:extLst>
              </a:tr>
              <a:tr h="212184">
                <a:tc>
                  <a:txBody>
                    <a:bodyPr/>
                    <a:lstStyle/>
                    <a:p>
                      <a:pPr marL="45085">
                        <a:lnSpc>
                          <a:spcPct val="100000"/>
                        </a:lnSpc>
                      </a:pPr>
                      <a:r>
                        <a:rPr sz="800" dirty="0">
                          <a:latin typeface="Tahoma"/>
                          <a:cs typeface="Tahoma"/>
                        </a:rPr>
                        <a:t>14</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tcPr>
                </a:tc>
                <a:tc>
                  <a:txBody>
                    <a:bodyPr/>
                    <a:lstStyle/>
                    <a:p>
                      <a:pPr marL="45085">
                        <a:lnSpc>
                          <a:spcPct val="100000"/>
                        </a:lnSpc>
                      </a:pPr>
                      <a:endParaRPr sz="800" dirty="0">
                        <a:latin typeface="Tahoma"/>
                        <a:cs typeface="Tahoma"/>
                      </a:endParaRP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tcPr>
                </a:tc>
                <a:tc>
                  <a:txBody>
                    <a:bodyPr/>
                    <a:lstStyle/>
                    <a:p>
                      <a:pPr marL="45085">
                        <a:lnSpc>
                          <a:spcPct val="100000"/>
                        </a:lnSpc>
                      </a:pPr>
                      <a:r>
                        <a:rPr sz="800" dirty="0">
                          <a:latin typeface="Tahoma"/>
                          <a:cs typeface="Tahoma"/>
                        </a:rPr>
                        <a:t>153 Malignant Neoplasm of Colon</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tcPr>
                </a:tc>
                <a:tc>
                  <a:txBody>
                    <a:bodyPr/>
                    <a:lstStyle/>
                    <a:p>
                      <a:pPr marL="222885">
                        <a:lnSpc>
                          <a:spcPct val="100000"/>
                        </a:lnSpc>
                      </a:pPr>
                      <a:r>
                        <a:rPr sz="800" dirty="0">
                          <a:latin typeface="Tahoma"/>
                          <a:cs typeface="Tahoma"/>
                        </a:rPr>
                        <a:t>$2,451</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tcPr>
                </a:tc>
                <a:tc>
                  <a:txBody>
                    <a:bodyPr/>
                    <a:lstStyle/>
                    <a:p>
                      <a:pPr marL="193675">
                        <a:lnSpc>
                          <a:spcPct val="100000"/>
                        </a:lnSpc>
                      </a:pPr>
                      <a:r>
                        <a:rPr sz="800" dirty="0">
                          <a:latin typeface="Tahoma"/>
                          <a:cs typeface="Tahoma"/>
                        </a:rPr>
                        <a:t>$100,764</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tcPr>
                </a:tc>
                <a:tc>
                  <a:txBody>
                    <a:bodyPr/>
                    <a:lstStyle/>
                    <a:p>
                      <a:pPr marL="112395">
                        <a:lnSpc>
                          <a:spcPct val="100000"/>
                        </a:lnSpc>
                      </a:pPr>
                      <a:r>
                        <a:rPr sz="800" dirty="0">
                          <a:latin typeface="Tahoma"/>
                          <a:cs typeface="Tahoma"/>
                        </a:rPr>
                        <a:t>NA</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tcPr>
                </a:tc>
                <a:tc>
                  <a:txBody>
                    <a:bodyPr/>
                    <a:lstStyle/>
                    <a:p>
                      <a:pPr marL="107950">
                        <a:lnSpc>
                          <a:spcPct val="100000"/>
                        </a:lnSpc>
                      </a:pPr>
                      <a:r>
                        <a:rPr sz="800" dirty="0">
                          <a:latin typeface="Tahoma"/>
                          <a:cs typeface="Tahoma"/>
                        </a:rPr>
                        <a:t>NA</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tcPr>
                </a:tc>
                <a:tc>
                  <a:txBody>
                    <a:bodyPr/>
                    <a:lstStyle/>
                    <a:p>
                      <a:pPr marL="113664">
                        <a:lnSpc>
                          <a:spcPct val="100000"/>
                        </a:lnSpc>
                      </a:pPr>
                      <a:r>
                        <a:rPr sz="800" dirty="0">
                          <a:latin typeface="Tahoma"/>
                          <a:cs typeface="Tahoma"/>
                        </a:rPr>
                        <a:t>NA</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tcPr>
                </a:tc>
                <a:tc>
                  <a:txBody>
                    <a:bodyPr/>
                    <a:lstStyle/>
                    <a:p>
                      <a:pPr marL="90170">
                        <a:lnSpc>
                          <a:spcPct val="100000"/>
                        </a:lnSpc>
                      </a:pPr>
                      <a:r>
                        <a:rPr sz="800" dirty="0">
                          <a:latin typeface="Tahoma"/>
                          <a:cs typeface="Tahoma"/>
                        </a:rPr>
                        <a:t>NA</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tcPr>
                </a:tc>
                <a:tc>
                  <a:txBody>
                    <a:bodyPr/>
                    <a:lstStyle/>
                    <a:p>
                      <a:pPr marL="161290">
                        <a:lnSpc>
                          <a:spcPct val="100000"/>
                        </a:lnSpc>
                      </a:pPr>
                      <a:endParaRPr sz="800" dirty="0">
                        <a:latin typeface="Tahoma"/>
                        <a:cs typeface="Tahoma"/>
                      </a:endParaRP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tcPr>
                </a:tc>
                <a:tc>
                  <a:txBody>
                    <a:bodyPr/>
                    <a:lstStyle/>
                    <a:p>
                      <a:pPr marL="0" algn="ctr">
                        <a:lnSpc>
                          <a:spcPct val="100000"/>
                        </a:lnSpc>
                      </a:pPr>
                      <a:endParaRPr sz="800" dirty="0">
                        <a:latin typeface="Tahoma"/>
                        <a:cs typeface="Tahoma"/>
                      </a:endParaRP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tcPr>
                </a:tc>
                <a:extLst>
                  <a:ext uri="{0D108BD9-81ED-4DB2-BD59-A6C34878D82A}">
                    <a16:rowId xmlns:a16="http://schemas.microsoft.com/office/drawing/2014/main" xmlns="" val="10015"/>
                  </a:ext>
                </a:extLst>
              </a:tr>
              <a:tr h="212290">
                <a:tc>
                  <a:txBody>
                    <a:bodyPr/>
                    <a:lstStyle/>
                    <a:p>
                      <a:pPr marL="45085">
                        <a:lnSpc>
                          <a:spcPct val="100000"/>
                        </a:lnSpc>
                      </a:pPr>
                      <a:r>
                        <a:rPr sz="800" dirty="0">
                          <a:latin typeface="Tahoma"/>
                          <a:cs typeface="Tahoma"/>
                        </a:rPr>
                        <a:t>15</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solidFill>
                      <a:srgbClr val="DDEDFF"/>
                    </a:solidFill>
                  </a:tcPr>
                </a:tc>
                <a:tc>
                  <a:txBody>
                    <a:bodyPr/>
                    <a:lstStyle/>
                    <a:p>
                      <a:pPr marL="45085">
                        <a:lnSpc>
                          <a:spcPct val="100000"/>
                        </a:lnSpc>
                      </a:pPr>
                      <a:endParaRPr sz="800" dirty="0">
                        <a:latin typeface="Tahoma"/>
                        <a:cs typeface="Tahoma"/>
                      </a:endParaRP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solidFill>
                      <a:srgbClr val="DDEDFF"/>
                    </a:solidFill>
                  </a:tcPr>
                </a:tc>
                <a:tc>
                  <a:txBody>
                    <a:bodyPr/>
                    <a:lstStyle/>
                    <a:p>
                      <a:pPr marL="45085">
                        <a:lnSpc>
                          <a:spcPct val="100000"/>
                        </a:lnSpc>
                      </a:pPr>
                      <a:r>
                        <a:rPr sz="800" dirty="0">
                          <a:latin typeface="Tahoma"/>
                          <a:cs typeface="Tahoma"/>
                        </a:rPr>
                        <a:t>536 Disorders of Function of Stomach</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solidFill>
                      <a:srgbClr val="DDEDFF"/>
                    </a:solidFill>
                  </a:tcPr>
                </a:tc>
                <a:tc>
                  <a:txBody>
                    <a:bodyPr/>
                    <a:lstStyle/>
                    <a:p>
                      <a:pPr marL="222885">
                        <a:lnSpc>
                          <a:spcPct val="100000"/>
                        </a:lnSpc>
                      </a:pPr>
                      <a:r>
                        <a:rPr sz="800" dirty="0">
                          <a:latin typeface="Tahoma"/>
                          <a:cs typeface="Tahoma"/>
                        </a:rPr>
                        <a:t>$8,254</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solidFill>
                      <a:srgbClr val="DDEDFF"/>
                    </a:solidFill>
                  </a:tcPr>
                </a:tc>
                <a:tc>
                  <a:txBody>
                    <a:bodyPr/>
                    <a:lstStyle/>
                    <a:p>
                      <a:pPr marL="259715">
                        <a:lnSpc>
                          <a:spcPct val="100000"/>
                        </a:lnSpc>
                      </a:pPr>
                      <a:r>
                        <a:rPr sz="800" dirty="0">
                          <a:latin typeface="Tahoma"/>
                          <a:cs typeface="Tahoma"/>
                        </a:rPr>
                        <a:t>$99,967</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solidFill>
                      <a:srgbClr val="DDEDFF"/>
                    </a:solidFill>
                  </a:tcPr>
                </a:tc>
                <a:tc>
                  <a:txBody>
                    <a:bodyPr/>
                    <a:lstStyle/>
                    <a:p>
                      <a:pPr marL="86995">
                        <a:lnSpc>
                          <a:spcPct val="100000"/>
                        </a:lnSpc>
                      </a:pPr>
                      <a:r>
                        <a:rPr sz="800" dirty="0">
                          <a:latin typeface="Tahoma"/>
                          <a:cs typeface="Tahoma"/>
                        </a:rPr>
                        <a:t>YES</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solidFill>
                      <a:srgbClr val="DDEDFF"/>
                    </a:solidFill>
                  </a:tcPr>
                </a:tc>
                <a:tc>
                  <a:txBody>
                    <a:bodyPr/>
                    <a:lstStyle/>
                    <a:p>
                      <a:pPr marL="107950">
                        <a:lnSpc>
                          <a:spcPct val="100000"/>
                        </a:lnSpc>
                      </a:pPr>
                      <a:r>
                        <a:rPr sz="800" dirty="0">
                          <a:latin typeface="Tahoma"/>
                          <a:cs typeface="Tahoma"/>
                        </a:rPr>
                        <a:t>NA</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solidFill>
                      <a:srgbClr val="DDEDFF"/>
                    </a:solidFill>
                  </a:tcPr>
                </a:tc>
                <a:tc>
                  <a:txBody>
                    <a:bodyPr/>
                    <a:lstStyle/>
                    <a:p>
                      <a:pPr marL="113664">
                        <a:lnSpc>
                          <a:spcPct val="100000"/>
                        </a:lnSpc>
                      </a:pPr>
                      <a:r>
                        <a:rPr sz="800" dirty="0">
                          <a:latin typeface="Tahoma"/>
                          <a:cs typeface="Tahoma"/>
                        </a:rPr>
                        <a:t>NA</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solidFill>
                      <a:srgbClr val="DDEDFF"/>
                    </a:solidFill>
                  </a:tcPr>
                </a:tc>
                <a:tc>
                  <a:txBody>
                    <a:bodyPr/>
                    <a:lstStyle/>
                    <a:p>
                      <a:pPr marL="90170">
                        <a:lnSpc>
                          <a:spcPct val="100000"/>
                        </a:lnSpc>
                      </a:pPr>
                      <a:r>
                        <a:rPr sz="800" dirty="0">
                          <a:latin typeface="Tahoma"/>
                          <a:cs typeface="Tahoma"/>
                        </a:rPr>
                        <a:t>NA</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solidFill>
                      <a:srgbClr val="DDEDFF"/>
                    </a:solidFill>
                  </a:tcPr>
                </a:tc>
                <a:tc>
                  <a:txBody>
                    <a:bodyPr/>
                    <a:lstStyle/>
                    <a:p>
                      <a:pPr marL="161290">
                        <a:lnSpc>
                          <a:spcPct val="100000"/>
                        </a:lnSpc>
                      </a:pPr>
                      <a:endParaRPr sz="800" dirty="0">
                        <a:latin typeface="Tahoma"/>
                        <a:cs typeface="Tahoma"/>
                      </a:endParaRP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solidFill>
                      <a:srgbClr val="DDEDFF"/>
                    </a:solidFill>
                  </a:tcPr>
                </a:tc>
                <a:tc>
                  <a:txBody>
                    <a:bodyPr/>
                    <a:lstStyle/>
                    <a:p>
                      <a:pPr marR="0" algn="ctr">
                        <a:lnSpc>
                          <a:spcPct val="100000"/>
                        </a:lnSpc>
                      </a:pPr>
                      <a:endParaRPr sz="800" dirty="0">
                        <a:latin typeface="Tahoma"/>
                        <a:cs typeface="Tahoma"/>
                      </a:endParaRP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solidFill>
                      <a:srgbClr val="DDEDFF"/>
                    </a:solidFill>
                  </a:tcPr>
                </a:tc>
                <a:extLst>
                  <a:ext uri="{0D108BD9-81ED-4DB2-BD59-A6C34878D82A}">
                    <a16:rowId xmlns:a16="http://schemas.microsoft.com/office/drawing/2014/main" xmlns="" val="10016"/>
                  </a:ext>
                </a:extLst>
              </a:tr>
              <a:tr h="212184">
                <a:tc>
                  <a:txBody>
                    <a:bodyPr/>
                    <a:lstStyle/>
                    <a:p>
                      <a:pPr marL="45085">
                        <a:lnSpc>
                          <a:spcPct val="100000"/>
                        </a:lnSpc>
                      </a:pPr>
                      <a:r>
                        <a:rPr sz="800" dirty="0">
                          <a:latin typeface="Tahoma"/>
                          <a:cs typeface="Tahoma"/>
                        </a:rPr>
                        <a:t>16</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tcPr>
                </a:tc>
                <a:tc>
                  <a:txBody>
                    <a:bodyPr/>
                    <a:lstStyle/>
                    <a:p>
                      <a:pPr marL="45085">
                        <a:lnSpc>
                          <a:spcPct val="100000"/>
                        </a:lnSpc>
                      </a:pPr>
                      <a:endParaRPr sz="800" dirty="0">
                        <a:latin typeface="Tahoma"/>
                        <a:cs typeface="Tahoma"/>
                      </a:endParaRP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tcPr>
                </a:tc>
                <a:tc>
                  <a:txBody>
                    <a:bodyPr/>
                    <a:lstStyle/>
                    <a:p>
                      <a:pPr marL="45085">
                        <a:lnSpc>
                          <a:spcPct val="100000"/>
                        </a:lnSpc>
                      </a:pPr>
                      <a:r>
                        <a:rPr sz="800" dirty="0">
                          <a:latin typeface="Tahoma"/>
                          <a:cs typeface="Tahoma"/>
                        </a:rPr>
                        <a:t>491 Chronic Bronchitis</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tcPr>
                </a:tc>
                <a:tc>
                  <a:txBody>
                    <a:bodyPr/>
                    <a:lstStyle/>
                    <a:p>
                      <a:pPr marL="156845">
                        <a:lnSpc>
                          <a:spcPct val="100000"/>
                        </a:lnSpc>
                      </a:pPr>
                      <a:r>
                        <a:rPr sz="800" dirty="0">
                          <a:latin typeface="Tahoma"/>
                          <a:cs typeface="Tahoma"/>
                        </a:rPr>
                        <a:t>$19,091</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tcPr>
                </a:tc>
                <a:tc>
                  <a:txBody>
                    <a:bodyPr/>
                    <a:lstStyle/>
                    <a:p>
                      <a:pPr marL="259715">
                        <a:lnSpc>
                          <a:spcPct val="100000"/>
                        </a:lnSpc>
                      </a:pPr>
                      <a:r>
                        <a:rPr sz="800" dirty="0">
                          <a:latin typeface="Tahoma"/>
                          <a:cs typeface="Tahoma"/>
                        </a:rPr>
                        <a:t>$97,636</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tcPr>
                </a:tc>
                <a:tc>
                  <a:txBody>
                    <a:bodyPr/>
                    <a:lstStyle/>
                    <a:p>
                      <a:pPr marL="86995">
                        <a:lnSpc>
                          <a:spcPct val="100000"/>
                        </a:lnSpc>
                      </a:pPr>
                      <a:r>
                        <a:rPr sz="800" dirty="0">
                          <a:latin typeface="Tahoma"/>
                          <a:cs typeface="Tahoma"/>
                        </a:rPr>
                        <a:t>YES</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tcPr>
                </a:tc>
                <a:tc>
                  <a:txBody>
                    <a:bodyPr/>
                    <a:lstStyle/>
                    <a:p>
                      <a:pPr marL="107950">
                        <a:lnSpc>
                          <a:spcPct val="100000"/>
                        </a:lnSpc>
                      </a:pPr>
                      <a:r>
                        <a:rPr sz="800" dirty="0">
                          <a:latin typeface="Tahoma"/>
                          <a:cs typeface="Tahoma"/>
                        </a:rPr>
                        <a:t>NA</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tcPr>
                </a:tc>
                <a:tc>
                  <a:txBody>
                    <a:bodyPr/>
                    <a:lstStyle/>
                    <a:p>
                      <a:pPr marL="88265">
                        <a:lnSpc>
                          <a:spcPct val="100000"/>
                        </a:lnSpc>
                      </a:pPr>
                      <a:r>
                        <a:rPr sz="800" dirty="0">
                          <a:latin typeface="Tahoma"/>
                          <a:cs typeface="Tahoma"/>
                        </a:rPr>
                        <a:t>YES</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tcPr>
                </a:tc>
                <a:tc>
                  <a:txBody>
                    <a:bodyPr/>
                    <a:lstStyle/>
                    <a:p>
                      <a:pPr marL="90170">
                        <a:lnSpc>
                          <a:spcPct val="100000"/>
                        </a:lnSpc>
                      </a:pPr>
                      <a:r>
                        <a:rPr sz="800" dirty="0">
                          <a:latin typeface="Tahoma"/>
                          <a:cs typeface="Tahoma"/>
                        </a:rPr>
                        <a:t>NA</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tcPr>
                </a:tc>
                <a:tc>
                  <a:txBody>
                    <a:bodyPr/>
                    <a:lstStyle/>
                    <a:p>
                      <a:pPr marL="161290">
                        <a:lnSpc>
                          <a:spcPct val="100000"/>
                        </a:lnSpc>
                      </a:pPr>
                      <a:endParaRPr sz="800" dirty="0">
                        <a:latin typeface="Tahoma"/>
                        <a:cs typeface="Tahoma"/>
                      </a:endParaRP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tcPr>
                </a:tc>
                <a:tc>
                  <a:txBody>
                    <a:bodyPr/>
                    <a:lstStyle/>
                    <a:p>
                      <a:pPr marL="0" algn="ctr">
                        <a:lnSpc>
                          <a:spcPct val="100000"/>
                        </a:lnSpc>
                      </a:pPr>
                      <a:endParaRPr sz="800" dirty="0">
                        <a:latin typeface="Tahoma"/>
                        <a:cs typeface="Tahoma"/>
                      </a:endParaRP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tcPr>
                </a:tc>
                <a:extLst>
                  <a:ext uri="{0D108BD9-81ED-4DB2-BD59-A6C34878D82A}">
                    <a16:rowId xmlns:a16="http://schemas.microsoft.com/office/drawing/2014/main" xmlns="" val="10017"/>
                  </a:ext>
                </a:extLst>
              </a:tr>
              <a:tr h="212210">
                <a:tc>
                  <a:txBody>
                    <a:bodyPr/>
                    <a:lstStyle/>
                    <a:p>
                      <a:pPr marL="45085">
                        <a:lnSpc>
                          <a:spcPct val="100000"/>
                        </a:lnSpc>
                      </a:pPr>
                      <a:r>
                        <a:rPr sz="800" dirty="0">
                          <a:latin typeface="Tahoma"/>
                          <a:cs typeface="Tahoma"/>
                        </a:rPr>
                        <a:t>17</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solidFill>
                      <a:srgbClr val="DDEDFF"/>
                    </a:solidFill>
                  </a:tcPr>
                </a:tc>
                <a:tc>
                  <a:txBody>
                    <a:bodyPr/>
                    <a:lstStyle/>
                    <a:p>
                      <a:pPr marL="45085">
                        <a:lnSpc>
                          <a:spcPct val="100000"/>
                        </a:lnSpc>
                      </a:pPr>
                      <a:endParaRPr sz="800" dirty="0">
                        <a:latin typeface="Tahoma"/>
                        <a:cs typeface="Tahoma"/>
                      </a:endParaRP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solidFill>
                      <a:srgbClr val="DDEDFF"/>
                    </a:solidFill>
                  </a:tcPr>
                </a:tc>
                <a:tc>
                  <a:txBody>
                    <a:bodyPr/>
                    <a:lstStyle/>
                    <a:p>
                      <a:pPr marL="45085">
                        <a:lnSpc>
                          <a:spcPct val="100000"/>
                        </a:lnSpc>
                      </a:pPr>
                      <a:r>
                        <a:rPr sz="800" dirty="0">
                          <a:latin typeface="Tahoma"/>
                          <a:cs typeface="Tahoma"/>
                        </a:rPr>
                        <a:t>428 Heart Failure</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solidFill>
                      <a:srgbClr val="DDEDFF"/>
                    </a:solidFill>
                  </a:tcPr>
                </a:tc>
                <a:tc>
                  <a:txBody>
                    <a:bodyPr/>
                    <a:lstStyle/>
                    <a:p>
                      <a:pPr marL="90805">
                        <a:lnSpc>
                          <a:spcPct val="100000"/>
                        </a:lnSpc>
                      </a:pPr>
                      <a:r>
                        <a:rPr sz="800" dirty="0">
                          <a:latin typeface="Tahoma"/>
                          <a:cs typeface="Tahoma"/>
                        </a:rPr>
                        <a:t>$129,961</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solidFill>
                      <a:srgbClr val="DDEDFF"/>
                    </a:solidFill>
                  </a:tcPr>
                </a:tc>
                <a:tc>
                  <a:txBody>
                    <a:bodyPr/>
                    <a:lstStyle/>
                    <a:p>
                      <a:pPr marL="259715">
                        <a:lnSpc>
                          <a:spcPct val="100000"/>
                        </a:lnSpc>
                      </a:pPr>
                      <a:r>
                        <a:rPr sz="800" dirty="0">
                          <a:latin typeface="Tahoma"/>
                          <a:cs typeface="Tahoma"/>
                        </a:rPr>
                        <a:t>$92,629</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solidFill>
                      <a:srgbClr val="DDEDFF"/>
                    </a:solidFill>
                  </a:tcPr>
                </a:tc>
                <a:tc>
                  <a:txBody>
                    <a:bodyPr/>
                    <a:lstStyle/>
                    <a:p>
                      <a:pPr marL="86995">
                        <a:lnSpc>
                          <a:spcPct val="100000"/>
                        </a:lnSpc>
                      </a:pPr>
                      <a:r>
                        <a:rPr sz="800" dirty="0">
                          <a:latin typeface="Tahoma"/>
                          <a:cs typeface="Tahoma"/>
                        </a:rPr>
                        <a:t>YES</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solidFill>
                      <a:srgbClr val="DDEDFF"/>
                    </a:solidFill>
                  </a:tcPr>
                </a:tc>
                <a:tc>
                  <a:txBody>
                    <a:bodyPr/>
                    <a:lstStyle/>
                    <a:p>
                      <a:pPr marL="107950">
                        <a:lnSpc>
                          <a:spcPct val="100000"/>
                        </a:lnSpc>
                      </a:pPr>
                      <a:r>
                        <a:rPr sz="800" dirty="0">
                          <a:latin typeface="Tahoma"/>
                          <a:cs typeface="Tahoma"/>
                        </a:rPr>
                        <a:t>NA</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solidFill>
                      <a:srgbClr val="DDEDFF"/>
                    </a:solidFill>
                  </a:tcPr>
                </a:tc>
                <a:tc>
                  <a:txBody>
                    <a:bodyPr/>
                    <a:lstStyle/>
                    <a:p>
                      <a:pPr marL="113664">
                        <a:lnSpc>
                          <a:spcPct val="100000"/>
                        </a:lnSpc>
                      </a:pPr>
                      <a:r>
                        <a:rPr sz="800" dirty="0">
                          <a:latin typeface="Tahoma"/>
                          <a:cs typeface="Tahoma"/>
                        </a:rPr>
                        <a:t>NA</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solidFill>
                      <a:srgbClr val="DDEDFF"/>
                    </a:solidFill>
                  </a:tcPr>
                </a:tc>
                <a:tc>
                  <a:txBody>
                    <a:bodyPr/>
                    <a:lstStyle/>
                    <a:p>
                      <a:pPr marL="90170">
                        <a:lnSpc>
                          <a:spcPct val="100000"/>
                        </a:lnSpc>
                      </a:pPr>
                      <a:r>
                        <a:rPr sz="800" dirty="0">
                          <a:latin typeface="Tahoma"/>
                          <a:cs typeface="Tahoma"/>
                        </a:rPr>
                        <a:t>NA</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solidFill>
                      <a:srgbClr val="DDEDFF"/>
                    </a:solidFill>
                  </a:tcPr>
                </a:tc>
                <a:tc>
                  <a:txBody>
                    <a:bodyPr/>
                    <a:lstStyle/>
                    <a:p>
                      <a:pPr marL="116839">
                        <a:lnSpc>
                          <a:spcPct val="100000"/>
                        </a:lnSpc>
                      </a:pPr>
                      <a:endParaRPr sz="800" dirty="0">
                        <a:latin typeface="Tahoma"/>
                        <a:cs typeface="Tahoma"/>
                      </a:endParaRP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solidFill>
                      <a:srgbClr val="DDEDFF"/>
                    </a:solidFill>
                  </a:tcPr>
                </a:tc>
                <a:tc>
                  <a:txBody>
                    <a:bodyPr/>
                    <a:lstStyle/>
                    <a:p>
                      <a:pPr marL="0" algn="ctr">
                        <a:lnSpc>
                          <a:spcPct val="100000"/>
                        </a:lnSpc>
                      </a:pPr>
                      <a:endParaRPr sz="800" dirty="0">
                        <a:latin typeface="Tahoma"/>
                        <a:cs typeface="Tahoma"/>
                      </a:endParaRP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solidFill>
                      <a:srgbClr val="DDEDFF"/>
                    </a:solidFill>
                  </a:tcPr>
                </a:tc>
                <a:extLst>
                  <a:ext uri="{0D108BD9-81ED-4DB2-BD59-A6C34878D82A}">
                    <a16:rowId xmlns:a16="http://schemas.microsoft.com/office/drawing/2014/main" xmlns="" val="10018"/>
                  </a:ext>
                </a:extLst>
              </a:tr>
              <a:tr h="212344">
                <a:tc>
                  <a:txBody>
                    <a:bodyPr/>
                    <a:lstStyle/>
                    <a:p>
                      <a:pPr marL="45085">
                        <a:lnSpc>
                          <a:spcPct val="100000"/>
                        </a:lnSpc>
                      </a:pPr>
                      <a:r>
                        <a:rPr sz="800" dirty="0">
                          <a:latin typeface="Tahoma"/>
                          <a:cs typeface="Tahoma"/>
                        </a:rPr>
                        <a:t>18</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tcPr>
                </a:tc>
                <a:tc>
                  <a:txBody>
                    <a:bodyPr/>
                    <a:lstStyle/>
                    <a:p>
                      <a:pPr marL="45085">
                        <a:lnSpc>
                          <a:spcPct val="100000"/>
                        </a:lnSpc>
                      </a:pPr>
                      <a:endParaRPr sz="800" dirty="0">
                        <a:latin typeface="Tahoma"/>
                        <a:cs typeface="Tahoma"/>
                      </a:endParaRP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tcPr>
                </a:tc>
                <a:tc>
                  <a:txBody>
                    <a:bodyPr/>
                    <a:lstStyle/>
                    <a:p>
                      <a:pPr marL="45085">
                        <a:lnSpc>
                          <a:spcPct val="100000"/>
                        </a:lnSpc>
                      </a:pPr>
                      <a:r>
                        <a:rPr sz="800" dirty="0">
                          <a:latin typeface="Tahoma"/>
                          <a:cs typeface="Tahoma"/>
                        </a:rPr>
                        <a:t>99666 Infection and Inflammatory Reaction Due to Internal Joi</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tcPr>
                </a:tc>
                <a:tc>
                  <a:txBody>
                    <a:bodyPr/>
                    <a:lstStyle/>
                    <a:p>
                      <a:pPr marL="156845">
                        <a:lnSpc>
                          <a:spcPct val="100000"/>
                        </a:lnSpc>
                      </a:pPr>
                      <a:r>
                        <a:rPr sz="800" dirty="0">
                          <a:latin typeface="Tahoma"/>
                          <a:cs typeface="Tahoma"/>
                        </a:rPr>
                        <a:t>$26,714</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tcPr>
                </a:tc>
                <a:tc>
                  <a:txBody>
                    <a:bodyPr/>
                    <a:lstStyle/>
                    <a:p>
                      <a:pPr marL="259715">
                        <a:lnSpc>
                          <a:spcPct val="100000"/>
                        </a:lnSpc>
                      </a:pPr>
                      <a:r>
                        <a:rPr sz="800" dirty="0">
                          <a:latin typeface="Tahoma"/>
                          <a:cs typeface="Tahoma"/>
                        </a:rPr>
                        <a:t>$89,488</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tcPr>
                </a:tc>
                <a:tc>
                  <a:txBody>
                    <a:bodyPr/>
                    <a:lstStyle/>
                    <a:p>
                      <a:pPr marL="86995">
                        <a:lnSpc>
                          <a:spcPct val="100000"/>
                        </a:lnSpc>
                      </a:pPr>
                      <a:r>
                        <a:rPr sz="800" dirty="0">
                          <a:latin typeface="Tahoma"/>
                          <a:cs typeface="Tahoma"/>
                        </a:rPr>
                        <a:t>YES</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tcPr>
                </a:tc>
                <a:tc>
                  <a:txBody>
                    <a:bodyPr/>
                    <a:lstStyle/>
                    <a:p>
                      <a:pPr marL="107950">
                        <a:lnSpc>
                          <a:spcPct val="100000"/>
                        </a:lnSpc>
                      </a:pPr>
                      <a:r>
                        <a:rPr sz="800" dirty="0">
                          <a:latin typeface="Tahoma"/>
                          <a:cs typeface="Tahoma"/>
                        </a:rPr>
                        <a:t>NA</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tcPr>
                </a:tc>
                <a:tc>
                  <a:txBody>
                    <a:bodyPr/>
                    <a:lstStyle/>
                    <a:p>
                      <a:pPr marL="88265">
                        <a:lnSpc>
                          <a:spcPct val="100000"/>
                        </a:lnSpc>
                      </a:pPr>
                      <a:r>
                        <a:rPr sz="800" dirty="0">
                          <a:latin typeface="Tahoma"/>
                          <a:cs typeface="Tahoma"/>
                        </a:rPr>
                        <a:t>YES</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tcPr>
                </a:tc>
                <a:tc>
                  <a:txBody>
                    <a:bodyPr/>
                    <a:lstStyle/>
                    <a:p>
                      <a:pPr marL="90170">
                        <a:lnSpc>
                          <a:spcPct val="100000"/>
                        </a:lnSpc>
                      </a:pPr>
                      <a:r>
                        <a:rPr sz="800" dirty="0">
                          <a:latin typeface="Tahoma"/>
                          <a:cs typeface="Tahoma"/>
                        </a:rPr>
                        <a:t>NA</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tcPr>
                </a:tc>
                <a:tc>
                  <a:txBody>
                    <a:bodyPr/>
                    <a:lstStyle/>
                    <a:p>
                      <a:pPr marL="161290">
                        <a:lnSpc>
                          <a:spcPct val="100000"/>
                        </a:lnSpc>
                      </a:pPr>
                      <a:endParaRPr sz="800" dirty="0">
                        <a:latin typeface="Tahoma"/>
                        <a:cs typeface="Tahoma"/>
                      </a:endParaRP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tcPr>
                </a:tc>
                <a:tc>
                  <a:txBody>
                    <a:bodyPr/>
                    <a:lstStyle/>
                    <a:p>
                      <a:pPr marL="0" algn="ctr">
                        <a:lnSpc>
                          <a:spcPct val="100000"/>
                        </a:lnSpc>
                      </a:pPr>
                      <a:endParaRPr sz="800" dirty="0">
                        <a:latin typeface="Tahoma"/>
                        <a:cs typeface="Tahoma"/>
                      </a:endParaRP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tcPr>
                </a:tc>
                <a:extLst>
                  <a:ext uri="{0D108BD9-81ED-4DB2-BD59-A6C34878D82A}">
                    <a16:rowId xmlns:a16="http://schemas.microsoft.com/office/drawing/2014/main" xmlns="" val="10019"/>
                  </a:ext>
                </a:extLst>
              </a:tr>
              <a:tr h="212210">
                <a:tc>
                  <a:txBody>
                    <a:bodyPr/>
                    <a:lstStyle/>
                    <a:p>
                      <a:pPr marL="45085">
                        <a:lnSpc>
                          <a:spcPct val="100000"/>
                        </a:lnSpc>
                      </a:pPr>
                      <a:r>
                        <a:rPr sz="800" dirty="0">
                          <a:latin typeface="Tahoma"/>
                          <a:cs typeface="Tahoma"/>
                        </a:rPr>
                        <a:t>19</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solidFill>
                      <a:srgbClr val="DDEDFF"/>
                    </a:solidFill>
                  </a:tcPr>
                </a:tc>
                <a:tc>
                  <a:txBody>
                    <a:bodyPr/>
                    <a:lstStyle/>
                    <a:p>
                      <a:pPr marL="45085">
                        <a:lnSpc>
                          <a:spcPct val="100000"/>
                        </a:lnSpc>
                      </a:pPr>
                      <a:endParaRPr sz="800" dirty="0">
                        <a:latin typeface="Tahoma"/>
                        <a:cs typeface="Tahoma"/>
                      </a:endParaRP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solidFill>
                      <a:srgbClr val="DDEDFF"/>
                    </a:solidFill>
                  </a:tcPr>
                </a:tc>
                <a:tc>
                  <a:txBody>
                    <a:bodyPr/>
                    <a:lstStyle/>
                    <a:p>
                      <a:pPr marL="45085">
                        <a:lnSpc>
                          <a:spcPct val="100000"/>
                        </a:lnSpc>
                      </a:pPr>
                      <a:r>
                        <a:rPr sz="800" dirty="0">
                          <a:latin typeface="Tahoma"/>
                          <a:cs typeface="Tahoma"/>
                        </a:rPr>
                        <a:t>237 Neoplasm of Uncertain Behavior of Endocrine Glands and</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solidFill>
                      <a:srgbClr val="DDEDFF"/>
                    </a:solidFill>
                  </a:tcPr>
                </a:tc>
                <a:tc>
                  <a:txBody>
                    <a:bodyPr/>
                    <a:lstStyle/>
                    <a:p>
                      <a:pPr marR="92075" algn="r">
                        <a:lnSpc>
                          <a:spcPct val="100000"/>
                        </a:lnSpc>
                      </a:pPr>
                      <a:r>
                        <a:rPr sz="800" dirty="0">
                          <a:latin typeface="Tahoma"/>
                          <a:cs typeface="Tahoma"/>
                        </a:rPr>
                        <a:t>$0</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solidFill>
                      <a:srgbClr val="DDEDFF"/>
                    </a:solidFill>
                  </a:tcPr>
                </a:tc>
                <a:tc>
                  <a:txBody>
                    <a:bodyPr/>
                    <a:lstStyle/>
                    <a:p>
                      <a:pPr marL="259715">
                        <a:lnSpc>
                          <a:spcPct val="100000"/>
                        </a:lnSpc>
                      </a:pPr>
                      <a:r>
                        <a:rPr sz="800" dirty="0">
                          <a:latin typeface="Tahoma"/>
                          <a:cs typeface="Tahoma"/>
                        </a:rPr>
                        <a:t>$88,683</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solidFill>
                      <a:srgbClr val="DDEDFF"/>
                    </a:solidFill>
                  </a:tcPr>
                </a:tc>
                <a:tc>
                  <a:txBody>
                    <a:bodyPr/>
                    <a:lstStyle/>
                    <a:p>
                      <a:pPr marL="112395">
                        <a:lnSpc>
                          <a:spcPct val="100000"/>
                        </a:lnSpc>
                      </a:pPr>
                      <a:r>
                        <a:rPr sz="800" dirty="0">
                          <a:latin typeface="Tahoma"/>
                          <a:cs typeface="Tahoma"/>
                        </a:rPr>
                        <a:t>NA</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solidFill>
                      <a:srgbClr val="DDEDFF"/>
                    </a:solidFill>
                  </a:tcPr>
                </a:tc>
                <a:tc>
                  <a:txBody>
                    <a:bodyPr/>
                    <a:lstStyle/>
                    <a:p>
                      <a:pPr marL="107950">
                        <a:lnSpc>
                          <a:spcPct val="100000"/>
                        </a:lnSpc>
                      </a:pPr>
                      <a:r>
                        <a:rPr sz="800" dirty="0">
                          <a:latin typeface="Tahoma"/>
                          <a:cs typeface="Tahoma"/>
                        </a:rPr>
                        <a:t>NA</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solidFill>
                      <a:srgbClr val="DDEDFF"/>
                    </a:solidFill>
                  </a:tcPr>
                </a:tc>
                <a:tc>
                  <a:txBody>
                    <a:bodyPr/>
                    <a:lstStyle/>
                    <a:p>
                      <a:pPr marL="88265">
                        <a:lnSpc>
                          <a:spcPct val="100000"/>
                        </a:lnSpc>
                      </a:pPr>
                      <a:r>
                        <a:rPr sz="800" dirty="0">
                          <a:latin typeface="Tahoma"/>
                          <a:cs typeface="Tahoma"/>
                        </a:rPr>
                        <a:t>YES</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solidFill>
                      <a:srgbClr val="DDEDFF"/>
                    </a:solidFill>
                  </a:tcPr>
                </a:tc>
                <a:tc>
                  <a:txBody>
                    <a:bodyPr/>
                    <a:lstStyle/>
                    <a:p>
                      <a:pPr marL="90170">
                        <a:lnSpc>
                          <a:spcPct val="100000"/>
                        </a:lnSpc>
                      </a:pPr>
                      <a:r>
                        <a:rPr sz="800" dirty="0">
                          <a:latin typeface="Tahoma"/>
                          <a:cs typeface="Tahoma"/>
                        </a:rPr>
                        <a:t>NA</a:t>
                      </a: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solidFill>
                      <a:srgbClr val="DDEDFF"/>
                    </a:solidFill>
                  </a:tcPr>
                </a:tc>
                <a:tc>
                  <a:txBody>
                    <a:bodyPr/>
                    <a:lstStyle/>
                    <a:p>
                      <a:pPr marL="161290">
                        <a:lnSpc>
                          <a:spcPct val="100000"/>
                        </a:lnSpc>
                      </a:pPr>
                      <a:endParaRPr sz="800" dirty="0">
                        <a:latin typeface="Tahoma"/>
                        <a:cs typeface="Tahoma"/>
                      </a:endParaRP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solidFill>
                      <a:srgbClr val="DDEDFF"/>
                    </a:solidFill>
                  </a:tcPr>
                </a:tc>
                <a:tc>
                  <a:txBody>
                    <a:bodyPr/>
                    <a:lstStyle/>
                    <a:p>
                      <a:pPr marL="0" algn="ctr">
                        <a:lnSpc>
                          <a:spcPct val="100000"/>
                        </a:lnSpc>
                      </a:pPr>
                      <a:endParaRPr sz="800" dirty="0">
                        <a:latin typeface="Tahoma"/>
                        <a:cs typeface="Tahoma"/>
                      </a:endParaRPr>
                    </a:p>
                  </a:txBody>
                  <a:tcPr marL="0" marR="0" marT="0" marB="0">
                    <a:lnL w="3029">
                      <a:solidFill>
                        <a:srgbClr val="C0C0C0"/>
                      </a:solidFill>
                      <a:prstDash val="solid"/>
                    </a:lnL>
                    <a:lnR w="3029">
                      <a:solidFill>
                        <a:srgbClr val="C0C0C0"/>
                      </a:solidFill>
                      <a:prstDash val="solid"/>
                    </a:lnR>
                    <a:lnT w="3029">
                      <a:solidFill>
                        <a:srgbClr val="C0C0C0"/>
                      </a:solidFill>
                      <a:prstDash val="solid"/>
                    </a:lnT>
                    <a:lnB w="3029">
                      <a:solidFill>
                        <a:srgbClr val="C0C0C0"/>
                      </a:solidFill>
                      <a:prstDash val="solid"/>
                    </a:lnB>
                    <a:solidFill>
                      <a:srgbClr val="DDEDFF"/>
                    </a:solidFill>
                  </a:tcPr>
                </a:tc>
                <a:extLst>
                  <a:ext uri="{0D108BD9-81ED-4DB2-BD59-A6C34878D82A}">
                    <a16:rowId xmlns:a16="http://schemas.microsoft.com/office/drawing/2014/main" xmlns="" val="10020"/>
                  </a:ext>
                </a:extLst>
              </a:tr>
            </a:tbl>
          </a:graphicData>
        </a:graphic>
      </p:graphicFrame>
      <p:sp>
        <p:nvSpPr>
          <p:cNvPr id="8" name="Slide Number Placeholder 7"/>
          <p:cNvSpPr>
            <a:spLocks noGrp="1"/>
          </p:cNvSpPr>
          <p:nvPr>
            <p:ph type="sldNum" sz="quarter" idx="12"/>
          </p:nvPr>
        </p:nvSpPr>
        <p:spPr/>
        <p:txBody>
          <a:bodyPr/>
          <a:lstStyle/>
          <a:p>
            <a:fld id="{69AA16E4-5B2D-4ED4-89F0-A6ACDDB7ACA9}" type="slidenum">
              <a:rPr lang="en-US" altLang="en-US" smtClean="0"/>
              <a:pPr/>
              <a:t>8</a:t>
            </a:fld>
            <a:endParaRPr lang="en-US" altLang="en-US" dirty="0"/>
          </a:p>
        </p:txBody>
      </p:sp>
      <p:sp>
        <p:nvSpPr>
          <p:cNvPr id="9" name="Oval 8"/>
          <p:cNvSpPr/>
          <p:nvPr/>
        </p:nvSpPr>
        <p:spPr bwMode="auto">
          <a:xfrm>
            <a:off x="5334000" y="1524000"/>
            <a:ext cx="762000" cy="381000"/>
          </a:xfrm>
          <a:prstGeom prst="ellipse">
            <a:avLst/>
          </a:prstGeom>
          <a:no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anose="020B0604020202020204" pitchFamily="34" charset="0"/>
            </a:endParaRPr>
          </a:p>
        </p:txBody>
      </p:sp>
      <p:sp>
        <p:nvSpPr>
          <p:cNvPr id="18" name="Right Brace 17"/>
          <p:cNvSpPr/>
          <p:nvPr/>
        </p:nvSpPr>
        <p:spPr bwMode="auto">
          <a:xfrm>
            <a:off x="5638800" y="1600200"/>
            <a:ext cx="1371600" cy="3048000"/>
          </a:xfrm>
          <a:prstGeom prst="rightBrace">
            <a:avLst/>
          </a:prstGeom>
          <a:noFill/>
          <a:ln w="254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anose="020B0604020202020204" pitchFamily="34" charset="0"/>
            </a:endParaRPr>
          </a:p>
        </p:txBody>
      </p:sp>
      <p:sp>
        <p:nvSpPr>
          <p:cNvPr id="21" name="TextBox 20"/>
          <p:cNvSpPr txBox="1"/>
          <p:nvPr/>
        </p:nvSpPr>
        <p:spPr>
          <a:xfrm>
            <a:off x="7010400" y="2570202"/>
            <a:ext cx="1600200" cy="1107996"/>
          </a:xfrm>
          <a:prstGeom prst="rect">
            <a:avLst/>
          </a:prstGeom>
          <a:solidFill>
            <a:schemeClr val="tx1"/>
          </a:solidFill>
        </p:spPr>
        <p:txBody>
          <a:bodyPr wrap="square" rtlCol="0">
            <a:spAutoFit/>
          </a:bodyPr>
          <a:lstStyle/>
          <a:p>
            <a:pPr algn="ctr"/>
            <a:r>
              <a:rPr lang="en-US" sz="1200" dirty="0">
                <a:solidFill>
                  <a:schemeClr val="bg1"/>
                </a:solidFill>
                <a:latin typeface="Times New Roman" panose="02020603050405020304" pitchFamily="18" charset="0"/>
                <a:cs typeface="Times New Roman" panose="02020603050405020304" pitchFamily="18" charset="0"/>
              </a:rPr>
              <a:t>14 People Exceeded $100,000 in Medical Paid Claims in 2012 for a Total Spend of </a:t>
            </a:r>
            <a:r>
              <a:rPr lang="en-US" dirty="0">
                <a:solidFill>
                  <a:schemeClr val="bg1"/>
                </a:solidFill>
                <a:latin typeface="Times New Roman" panose="02020603050405020304" pitchFamily="18" charset="0"/>
                <a:cs typeface="Times New Roman" panose="02020603050405020304" pitchFamily="18" charset="0"/>
              </a:rPr>
              <a:t>$3,425,533</a:t>
            </a:r>
          </a:p>
        </p:txBody>
      </p:sp>
    </p:spTree>
    <p:extLst>
      <p:ext uri="{BB962C8B-B14F-4D97-AF65-F5344CB8AC3E}">
        <p14:creationId xmlns:p14="http://schemas.microsoft.com/office/powerpoint/2010/main" val="260581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solidFill>
                  <a:srgbClr val="008000"/>
                </a:solidFill>
                <a:latin typeface="Times New Roman" panose="02020603050405020304" pitchFamily="18" charset="0"/>
              </a:rPr>
              <a:t>Risk</a:t>
            </a:r>
            <a:r>
              <a:rPr lang="en-US" altLang="en-US" dirty="0">
                <a:solidFill>
                  <a:srgbClr val="008000"/>
                </a:solidFill>
                <a:latin typeface="Times New Roman" panose="02020603050405020304" pitchFamily="18" charset="0"/>
              </a:rPr>
              <a:t> </a:t>
            </a:r>
            <a:r>
              <a:rPr lang="en-US" altLang="en-US" dirty="0" smtClean="0">
                <a:solidFill>
                  <a:srgbClr val="008000"/>
                </a:solidFill>
                <a:latin typeface="Times New Roman" panose="02020603050405020304" pitchFamily="18" charset="0"/>
              </a:rPr>
              <a:t>vs Premium</a:t>
            </a:r>
            <a:endParaRPr lang="en-US" dirty="0"/>
          </a:p>
        </p:txBody>
      </p:sp>
      <p:sp>
        <p:nvSpPr>
          <p:cNvPr id="3" name="Content Placeholder 2"/>
          <p:cNvSpPr>
            <a:spLocks noGrp="1"/>
          </p:cNvSpPr>
          <p:nvPr>
            <p:ph idx="1"/>
          </p:nvPr>
        </p:nvSpPr>
        <p:spPr>
          <a:xfrm>
            <a:off x="304801" y="2590800"/>
            <a:ext cx="8305800" cy="685800"/>
          </a:xfrm>
        </p:spPr>
        <p:txBody>
          <a:bodyPr/>
          <a:lstStyle/>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B9977308-7A8A-4D98-A21F-84A90AD39D10}" type="slidenum">
              <a:rPr lang="en-US" altLang="en-US" smtClean="0"/>
              <a:pPr/>
              <a:t>9</a:t>
            </a:fld>
            <a:endParaRPr lang="en-US" altLang="en-US" dirty="0"/>
          </a:p>
        </p:txBody>
      </p:sp>
      <p:cxnSp>
        <p:nvCxnSpPr>
          <p:cNvPr id="6" name="Straight Arrow Connector 5"/>
          <p:cNvCxnSpPr/>
          <p:nvPr/>
        </p:nvCxnSpPr>
        <p:spPr bwMode="auto">
          <a:xfrm>
            <a:off x="685800" y="2971800"/>
            <a:ext cx="7543800" cy="0"/>
          </a:xfrm>
          <a:prstGeom prst="straightConnector1">
            <a:avLst/>
          </a:prstGeom>
          <a:solidFill>
            <a:schemeClr val="accent1"/>
          </a:solidFill>
          <a:ln w="76200" cap="flat" cmpd="sng" algn="ctr">
            <a:solidFill>
              <a:srgbClr val="FF0000"/>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TextBox 6"/>
          <p:cNvSpPr txBox="1"/>
          <p:nvPr/>
        </p:nvSpPr>
        <p:spPr>
          <a:xfrm>
            <a:off x="685800" y="1840306"/>
            <a:ext cx="5715000" cy="400110"/>
          </a:xfrm>
          <a:prstGeom prst="rect">
            <a:avLst/>
          </a:prstGeom>
          <a:noFill/>
        </p:spPr>
        <p:txBody>
          <a:bodyPr wrap="square" rtlCol="0">
            <a:spAutoFit/>
          </a:bodyPr>
          <a:lstStyle/>
          <a:p>
            <a:r>
              <a:rPr lang="en-US" sz="2000" b="1" i="1" dirty="0" smtClean="0">
                <a:latin typeface="Times New Roman" panose="02020603050405020304" pitchFamily="18" charset="0"/>
                <a:cs typeface="Times New Roman" panose="02020603050405020304" pitchFamily="18" charset="0"/>
              </a:rPr>
              <a:t>For Employer and Employee</a:t>
            </a:r>
            <a:endParaRPr lang="en-US" sz="20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685799" y="3276598"/>
            <a:ext cx="1426034" cy="584775"/>
          </a:xfrm>
          <a:prstGeom prst="rect">
            <a:avLst/>
          </a:prstGeom>
          <a:noFill/>
        </p:spPr>
        <p:txBody>
          <a:bodyPr wrap="square" rtlCol="0">
            <a:spAutoFit/>
          </a:bodyPr>
          <a:lstStyle/>
          <a:p>
            <a:pPr algn="ctr"/>
            <a:r>
              <a:rPr lang="en-US" sz="1600" b="1" dirty="0" smtClean="0">
                <a:solidFill>
                  <a:srgbClr val="FF0000"/>
                </a:solidFill>
                <a:latin typeface="Times New Roman" panose="02020603050405020304" pitchFamily="18" charset="0"/>
                <a:cs typeface="Times New Roman" panose="02020603050405020304" pitchFamily="18" charset="0"/>
              </a:rPr>
              <a:t>100%</a:t>
            </a:r>
            <a:r>
              <a:rPr lang="en-US" sz="1600" b="1" dirty="0" smtClean="0">
                <a:solidFill>
                  <a:srgbClr val="FF0000"/>
                </a:solidFill>
                <a:latin typeface="Times New Roman" panose="02020603050405020304" pitchFamily="18" charset="0"/>
                <a:cs typeface="Times New Roman" panose="02020603050405020304" pitchFamily="18" charset="0"/>
              </a:rPr>
              <a:t> Risk</a:t>
            </a:r>
          </a:p>
          <a:p>
            <a:pPr algn="ctr"/>
            <a:r>
              <a:rPr lang="en-US" sz="1600" b="1" dirty="0" smtClean="0">
                <a:solidFill>
                  <a:srgbClr val="FF0000"/>
                </a:solidFill>
                <a:latin typeface="Times New Roman" panose="02020603050405020304" pitchFamily="18" charset="0"/>
                <a:cs typeface="Times New Roman" panose="02020603050405020304" pitchFamily="18" charset="0"/>
              </a:rPr>
              <a:t>Lowest Cost</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7086601" y="3276599"/>
            <a:ext cx="1676400" cy="584775"/>
          </a:xfrm>
          <a:prstGeom prst="rect">
            <a:avLst/>
          </a:prstGeom>
          <a:noFill/>
        </p:spPr>
        <p:txBody>
          <a:bodyPr wrap="square" rtlCol="0">
            <a:spAutoFit/>
          </a:bodyPr>
          <a:lstStyle/>
          <a:p>
            <a:pPr algn="ctr"/>
            <a:r>
              <a:rPr lang="en-US" sz="1600" b="1" dirty="0" smtClean="0">
                <a:solidFill>
                  <a:srgbClr val="FF0000"/>
                </a:solidFill>
                <a:latin typeface="Times New Roman" panose="02020603050405020304" pitchFamily="18" charset="0"/>
                <a:cs typeface="Times New Roman" panose="02020603050405020304" pitchFamily="18" charset="0"/>
              </a:rPr>
              <a:t>0%</a:t>
            </a:r>
            <a:r>
              <a:rPr lang="en-US" sz="1600" b="1" dirty="0" smtClean="0">
                <a:solidFill>
                  <a:srgbClr val="FF0000"/>
                </a:solidFill>
                <a:latin typeface="Times New Roman" panose="02020603050405020304" pitchFamily="18" charset="0"/>
                <a:cs typeface="Times New Roman" panose="02020603050405020304" pitchFamily="18" charset="0"/>
              </a:rPr>
              <a:t> Risk</a:t>
            </a:r>
          </a:p>
          <a:p>
            <a:pPr algn="ctr"/>
            <a:r>
              <a:rPr lang="en-US" sz="1600" b="1" dirty="0" smtClean="0">
                <a:solidFill>
                  <a:srgbClr val="FF0000"/>
                </a:solidFill>
                <a:latin typeface="Times New Roman" panose="02020603050405020304" pitchFamily="18" charset="0"/>
                <a:cs typeface="Times New Roman" panose="02020603050405020304" pitchFamily="18" charset="0"/>
              </a:rPr>
              <a:t>Highest Cost</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6705599" y="2294155"/>
            <a:ext cx="1277937" cy="584775"/>
          </a:xfrm>
          <a:prstGeom prst="rect">
            <a:avLst/>
          </a:prstGeom>
          <a:solidFill>
            <a:srgbClr val="92D050"/>
          </a:solidFill>
        </p:spPr>
        <p:txBody>
          <a:bodyPr wrap="square" rtlCol="0">
            <a:spAutoFit/>
          </a:bodyPr>
          <a:lstStyle/>
          <a:p>
            <a:pPr algn="ctr"/>
            <a:r>
              <a:rPr lang="en-US" sz="1600" b="1" dirty="0">
                <a:latin typeface="Times New Roman" panose="02020603050405020304" pitchFamily="18" charset="0"/>
                <a:cs typeface="Times New Roman" panose="02020603050405020304" pitchFamily="18" charset="0"/>
              </a:rPr>
              <a:t>Community Rated Plans</a:t>
            </a:r>
          </a:p>
        </p:txBody>
      </p:sp>
      <p:sp>
        <p:nvSpPr>
          <p:cNvPr id="12" name="TextBox 11"/>
          <p:cNvSpPr txBox="1"/>
          <p:nvPr/>
        </p:nvSpPr>
        <p:spPr>
          <a:xfrm>
            <a:off x="2836862" y="2540376"/>
            <a:ext cx="3241671" cy="338554"/>
          </a:xfrm>
          <a:prstGeom prst="rect">
            <a:avLst/>
          </a:prstGeom>
          <a:solidFill>
            <a:srgbClr val="00CCFF"/>
          </a:solidFill>
        </p:spPr>
        <p:txBody>
          <a:bodyPr wrap="square" rtlCol="0">
            <a:spAutoFit/>
          </a:bodyPr>
          <a:lstStyle/>
          <a:p>
            <a:pPr algn="ctr"/>
            <a:r>
              <a:rPr lang="en-US" sz="1600" b="1" dirty="0">
                <a:latin typeface="Times New Roman" panose="02020603050405020304" pitchFamily="18" charset="0"/>
                <a:cs typeface="Times New Roman" panose="02020603050405020304" pitchFamily="18" charset="0"/>
              </a:rPr>
              <a:t>Experience Rated Plans</a:t>
            </a:r>
          </a:p>
        </p:txBody>
      </p:sp>
      <p:sp>
        <p:nvSpPr>
          <p:cNvPr id="13" name="TextBox 12"/>
          <p:cNvSpPr txBox="1"/>
          <p:nvPr/>
        </p:nvSpPr>
        <p:spPr>
          <a:xfrm>
            <a:off x="931863" y="2294155"/>
            <a:ext cx="1277937" cy="584775"/>
          </a:xfrm>
          <a:prstGeom prst="rect">
            <a:avLst/>
          </a:prstGeom>
          <a:solidFill>
            <a:srgbClr val="FFFF00"/>
          </a:solidFill>
        </p:spPr>
        <p:txBody>
          <a:bodyPr wrap="square" rtlCol="0">
            <a:spAutoFit/>
          </a:bodyPr>
          <a:lstStyle/>
          <a:p>
            <a:pPr algn="ctr"/>
            <a:r>
              <a:rPr lang="en-US" sz="1600" b="1" dirty="0">
                <a:latin typeface="Times New Roman" panose="02020603050405020304" pitchFamily="18" charset="0"/>
                <a:cs typeface="Times New Roman" panose="02020603050405020304" pitchFamily="18" charset="0"/>
              </a:rPr>
              <a:t>Self-Insured Plans</a:t>
            </a:r>
          </a:p>
        </p:txBody>
      </p:sp>
      <p:sp>
        <p:nvSpPr>
          <p:cNvPr id="14" name="TextBox 13"/>
          <p:cNvSpPr txBox="1"/>
          <p:nvPr/>
        </p:nvSpPr>
        <p:spPr>
          <a:xfrm>
            <a:off x="2111833" y="3018325"/>
            <a:ext cx="1240967" cy="246221"/>
          </a:xfrm>
          <a:prstGeom prst="rect">
            <a:avLst/>
          </a:prstGeom>
          <a:solidFill>
            <a:srgbClr val="00CCFF"/>
          </a:solidFill>
        </p:spPr>
        <p:txBody>
          <a:bodyPr wrap="square" rtlCol="0">
            <a:spAutoFit/>
          </a:bodyPr>
          <a:lstStyle/>
          <a:p>
            <a:pPr algn="ctr"/>
            <a:r>
              <a:rPr lang="en-US" sz="1000" dirty="0">
                <a:latin typeface="Times New Roman" panose="02020603050405020304" pitchFamily="18" charset="0"/>
                <a:cs typeface="Times New Roman" panose="02020603050405020304" pitchFamily="18" charset="0"/>
              </a:rPr>
              <a:t>Minimum Premium</a:t>
            </a:r>
          </a:p>
        </p:txBody>
      </p:sp>
      <p:sp>
        <p:nvSpPr>
          <p:cNvPr id="15" name="TextBox 14"/>
          <p:cNvSpPr txBox="1"/>
          <p:nvPr/>
        </p:nvSpPr>
        <p:spPr>
          <a:xfrm>
            <a:off x="3814085" y="3022225"/>
            <a:ext cx="1287223" cy="246221"/>
          </a:xfrm>
          <a:prstGeom prst="rect">
            <a:avLst/>
          </a:prstGeom>
          <a:solidFill>
            <a:srgbClr val="00CCFF"/>
          </a:solidFill>
        </p:spPr>
        <p:txBody>
          <a:bodyPr wrap="square" rtlCol="0">
            <a:spAutoFit/>
          </a:bodyPr>
          <a:lstStyle/>
          <a:p>
            <a:pPr algn="ctr"/>
            <a:r>
              <a:rPr lang="en-US" sz="1000" dirty="0">
                <a:latin typeface="Times New Roman" panose="02020603050405020304" pitchFamily="18" charset="0"/>
                <a:cs typeface="Times New Roman" panose="02020603050405020304" pitchFamily="18" charset="0"/>
              </a:rPr>
              <a:t>Retrospective Rating</a:t>
            </a:r>
          </a:p>
        </p:txBody>
      </p:sp>
      <p:sp>
        <p:nvSpPr>
          <p:cNvPr id="16" name="TextBox 15"/>
          <p:cNvSpPr txBox="1"/>
          <p:nvPr/>
        </p:nvSpPr>
        <p:spPr>
          <a:xfrm>
            <a:off x="5562593" y="3021309"/>
            <a:ext cx="1257300" cy="246221"/>
          </a:xfrm>
          <a:prstGeom prst="rect">
            <a:avLst/>
          </a:prstGeom>
          <a:solidFill>
            <a:srgbClr val="00CCFF"/>
          </a:solidFill>
        </p:spPr>
        <p:txBody>
          <a:bodyPr wrap="square" rtlCol="0">
            <a:spAutoFit/>
          </a:bodyPr>
          <a:lstStyle/>
          <a:p>
            <a:pPr algn="ctr"/>
            <a:r>
              <a:rPr lang="en-US" sz="1000" dirty="0">
                <a:latin typeface="Times New Roman" panose="02020603050405020304" pitchFamily="18" charset="0"/>
                <a:cs typeface="Times New Roman" panose="02020603050405020304" pitchFamily="18" charset="0"/>
              </a:rPr>
              <a:t>Prospective Rating</a:t>
            </a:r>
          </a:p>
        </p:txBody>
      </p:sp>
    </p:spTree>
    <p:extLst>
      <p:ext uri="{BB962C8B-B14F-4D97-AF65-F5344CB8AC3E}">
        <p14:creationId xmlns:p14="http://schemas.microsoft.com/office/powerpoint/2010/main" val="8419946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24432</TotalTime>
  <Words>3337</Words>
  <Application>Microsoft Office PowerPoint</Application>
  <PresentationFormat>On-screen Show (4:3)</PresentationFormat>
  <Paragraphs>838</Paragraphs>
  <Slides>40</Slides>
  <Notes>24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2" baseType="lpstr">
      <vt:lpstr>Office Theme</vt:lpstr>
      <vt:lpstr>Acrobat Document</vt:lpstr>
      <vt:lpstr>GTCMHIC ORIENTATION</vt:lpstr>
      <vt:lpstr>Goal/Agenda of Orientation</vt:lpstr>
      <vt:lpstr>Health Care is a Business</vt:lpstr>
      <vt:lpstr>Subscriber Share of Costs</vt:lpstr>
      <vt:lpstr>Why Have Health Insurance Costs Increased Faster than CPI</vt:lpstr>
      <vt:lpstr>Health Insurance Why Do We Need It? </vt:lpstr>
      <vt:lpstr>What is Health Insurance</vt:lpstr>
      <vt:lpstr>PowerPoint Presentation</vt:lpstr>
      <vt:lpstr>Risk vs Premium</vt:lpstr>
      <vt:lpstr>What is Article 47?</vt:lpstr>
      <vt:lpstr>Advantages for Small Employers</vt:lpstr>
      <vt:lpstr>Consortium Overview Starting the Consortium Concept</vt:lpstr>
      <vt:lpstr>Creating the Consortium</vt:lpstr>
      <vt:lpstr>Final Steps for Consortium</vt:lpstr>
      <vt:lpstr>Employee/Retiree Protections</vt:lpstr>
      <vt:lpstr>The Municipal Cooperative Agreement</vt:lpstr>
      <vt:lpstr>How is the  MCA Organized</vt:lpstr>
      <vt:lpstr>Orientation Manual</vt:lpstr>
      <vt:lpstr>PowerPoint Presentation</vt:lpstr>
      <vt:lpstr>Role of the Directors</vt:lpstr>
      <vt:lpstr>PowerPoint Presentation</vt:lpstr>
      <vt:lpstr>Board of Directors</vt:lpstr>
      <vt:lpstr>Who is in the Consortium?</vt:lpstr>
      <vt:lpstr>GTCMHIC Update</vt:lpstr>
      <vt:lpstr>GTCMHIC Performance &amp; Growth History from 2011 - 2017</vt:lpstr>
      <vt:lpstr> </vt:lpstr>
      <vt:lpstr>PowerPoint Presentation</vt:lpstr>
      <vt:lpstr>Budgeting and Premiums</vt:lpstr>
      <vt:lpstr>PowerPoint Presentation</vt:lpstr>
      <vt:lpstr>PowerPoint Presentation</vt:lpstr>
      <vt:lpstr>Stop-Loss Insurance</vt:lpstr>
      <vt:lpstr>What are Benefit Plans?</vt:lpstr>
      <vt:lpstr>What plans are available? </vt:lpstr>
      <vt:lpstr>Prescription Drug Tiers</vt:lpstr>
      <vt:lpstr>“ACA Metal Level Plans”</vt:lpstr>
      <vt:lpstr>Actuarial Value Calculator</vt:lpstr>
      <vt:lpstr>Maintaining a Plan’s AV</vt:lpstr>
      <vt:lpstr>Maintaining a Plan’s AV (continued)</vt:lpstr>
      <vt:lpstr>How are Changes Made to “GTCMHIC Metal Level” Plans?</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LOCEY &amp; CAHILL, LLC</dc:title>
  <dc:creator>slocey</dc:creator>
  <cp:lastModifiedBy>Don Barber</cp:lastModifiedBy>
  <cp:revision>304</cp:revision>
  <cp:lastPrinted>2014-09-11T13:20:58Z</cp:lastPrinted>
  <dcterms:created xsi:type="dcterms:W3CDTF">2007-09-14T14:32:59Z</dcterms:created>
  <dcterms:modified xsi:type="dcterms:W3CDTF">2018-03-20T10:38:43Z</dcterms:modified>
</cp:coreProperties>
</file>